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88" r:id="rId3"/>
    <p:sldId id="297" r:id="rId4"/>
    <p:sldId id="292" r:id="rId5"/>
    <p:sldId id="298" r:id="rId6"/>
    <p:sldId id="290" r:id="rId7"/>
    <p:sldId id="300" r:id="rId8"/>
    <p:sldId id="299" r:id="rId9"/>
  </p:sldIdLst>
  <p:sldSz cx="9144000" cy="6858000" type="screen4x3"/>
  <p:notesSz cx="9926638" cy="1435576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33"/>
    <a:srgbClr val="7C7CA0"/>
    <a:srgbClr val="D84444"/>
    <a:srgbClr val="990033"/>
    <a:srgbClr val="800000"/>
    <a:srgbClr val="1A223A"/>
    <a:srgbClr val="38487C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2" autoAdjust="0"/>
    <p:restoredTop sz="93760" autoAdjust="0"/>
  </p:normalViewPr>
  <p:slideViewPr>
    <p:cSldViewPr>
      <p:cViewPr varScale="1">
        <p:scale>
          <a:sx n="85" d="100"/>
          <a:sy n="85" d="100"/>
        </p:scale>
        <p:origin x="-16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8384C-DCCA-40DF-844B-BCCD0893C2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3306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BC02D-0264-4E21-882A-8191D10749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894-3C12-44D3-B8DF-4916D979ED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9357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96A6A-EAA1-4E95-BF8E-AD2D13BD41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0807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C34B-4E86-48FB-A140-E9C1FA9F23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7870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22E38-123F-4A33-AE2C-F98F235E2C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4637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73B5-2B18-44B9-8BBC-EFEED5E97A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1722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B30DC-A89F-48AA-9A62-EEE337AD2C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5938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9E92B-B96F-44C8-9264-6DEDD7CF14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0057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27BA6-B8C0-4E33-917A-0EAA3C2A3D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5656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071D7-C111-4E0C-90E4-1102444F53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0805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052F72-A77C-4B9E-8A33-FD60C199F2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gif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renaud.millot\Pictures\Fo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3891"/>
            <a:ext cx="9167813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7" descr="L:\tchullhu\Image\CAT scan cervea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569" y="620068"/>
            <a:ext cx="2210654" cy="261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4" name="Picture 14" descr="map_arkh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472591">
            <a:off x="-562653" y="614743"/>
            <a:ext cx="3078616" cy="394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9"/>
          <p:cNvGrpSpPr>
            <a:grpSpLocks/>
          </p:cNvGrpSpPr>
          <p:nvPr/>
        </p:nvGrpSpPr>
        <p:grpSpPr bwMode="auto">
          <a:xfrm rot="189545">
            <a:off x="4430467" y="2057533"/>
            <a:ext cx="1644979" cy="2253902"/>
            <a:chOff x="-106" y="101"/>
            <a:chExt cx="1988" cy="2758"/>
          </a:xfrm>
        </p:grpSpPr>
        <p:pic>
          <p:nvPicPr>
            <p:cNvPr id="6" name="Picture 40" descr="isley harold letter to russell samuel t may 3 1920 0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"/>
              <a:ext cx="1882" cy="2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1"/>
            <p:cNvSpPr txBox="1">
              <a:spLocks noChangeArrowheads="1"/>
            </p:cNvSpPr>
            <p:nvPr/>
          </p:nvSpPr>
          <p:spPr bwMode="auto">
            <a:xfrm>
              <a:off x="278" y="326"/>
              <a:ext cx="22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100" b="1">
                <a:latin typeface="Nothing You Could Do" pitchFamily="2" charset="0"/>
              </a:endParaRPr>
            </a:p>
          </p:txBody>
        </p:sp>
        <p:sp>
          <p:nvSpPr>
            <p:cNvPr id="8" name="Text Box 42"/>
            <p:cNvSpPr txBox="1">
              <a:spLocks noChangeArrowheads="1"/>
            </p:cNvSpPr>
            <p:nvPr/>
          </p:nvSpPr>
          <p:spPr bwMode="auto">
            <a:xfrm>
              <a:off x="-77" y="135"/>
              <a:ext cx="1506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500" b="1" dirty="0">
                  <a:latin typeface="Lucida Handwriting" pitchFamily="66" charset="0"/>
                </a:rPr>
                <a:t>FOR      CON        TAI        DEX</a:t>
              </a:r>
            </a:p>
          </p:txBody>
        </p:sp>
        <p:sp>
          <p:nvSpPr>
            <p:cNvPr id="9" name="Text Box 43"/>
            <p:cNvSpPr txBox="1">
              <a:spLocks noChangeArrowheads="1"/>
            </p:cNvSpPr>
            <p:nvPr/>
          </p:nvSpPr>
          <p:spPr bwMode="auto">
            <a:xfrm>
              <a:off x="-14" y="244"/>
              <a:ext cx="223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900" b="1">
                <a:latin typeface="Nothing You Could Do" pitchFamily="2" charset="0"/>
              </a:endParaRPr>
            </a:p>
          </p:txBody>
        </p:sp>
        <p:sp>
          <p:nvSpPr>
            <p:cNvPr id="10" name="Text Box 44"/>
            <p:cNvSpPr txBox="1">
              <a:spLocks noChangeArrowheads="1"/>
            </p:cNvSpPr>
            <p:nvPr/>
          </p:nvSpPr>
          <p:spPr bwMode="auto">
            <a:xfrm>
              <a:off x="-58" y="435"/>
              <a:ext cx="1465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500" b="1">
                  <a:latin typeface="Lucida Handwriting" pitchFamily="66" charset="0"/>
                </a:rPr>
                <a:t>APP     SAN        INT        POU</a:t>
              </a:r>
            </a:p>
          </p:txBody>
        </p:sp>
        <p:sp>
          <p:nvSpPr>
            <p:cNvPr id="11" name="Text Box 45"/>
            <p:cNvSpPr txBox="1">
              <a:spLocks noChangeArrowheads="1"/>
            </p:cNvSpPr>
            <p:nvPr/>
          </p:nvSpPr>
          <p:spPr bwMode="auto">
            <a:xfrm>
              <a:off x="-15" y="543"/>
              <a:ext cx="223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900" b="1">
                <a:latin typeface="Nothing You Could Do" pitchFamily="2" charset="0"/>
              </a:endParaRPr>
            </a:p>
          </p:txBody>
        </p:sp>
        <p:sp>
          <p:nvSpPr>
            <p:cNvPr id="12" name="Text Box 46"/>
            <p:cNvSpPr txBox="1">
              <a:spLocks noChangeArrowheads="1"/>
            </p:cNvSpPr>
            <p:nvPr/>
          </p:nvSpPr>
          <p:spPr bwMode="auto">
            <a:xfrm>
              <a:off x="-46" y="742"/>
              <a:ext cx="1277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500" b="1" dirty="0">
                  <a:latin typeface="Lucida Handwriting" pitchFamily="66" charset="0"/>
                </a:rPr>
                <a:t>EDU     Idée        Chance</a:t>
              </a:r>
            </a:p>
          </p:txBody>
        </p:sp>
        <p:sp>
          <p:nvSpPr>
            <p:cNvPr id="13" name="Text Box 47"/>
            <p:cNvSpPr txBox="1">
              <a:spLocks noChangeArrowheads="1"/>
            </p:cNvSpPr>
            <p:nvPr/>
          </p:nvSpPr>
          <p:spPr bwMode="auto">
            <a:xfrm>
              <a:off x="-20" y="851"/>
              <a:ext cx="223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900" b="1">
                <a:latin typeface="Nothing You Could Do" pitchFamily="2" charset="0"/>
              </a:endParaRPr>
            </a:p>
          </p:txBody>
        </p:sp>
        <p:sp>
          <p:nvSpPr>
            <p:cNvPr id="14" name="Text Box 48"/>
            <p:cNvSpPr txBox="1">
              <a:spLocks noChangeArrowheads="1"/>
            </p:cNvSpPr>
            <p:nvPr/>
          </p:nvSpPr>
          <p:spPr bwMode="auto">
            <a:xfrm>
              <a:off x="-106" y="1063"/>
              <a:ext cx="830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500" b="1">
                  <a:latin typeface="Lucida Handwriting" pitchFamily="66" charset="0"/>
                </a:rPr>
                <a:t>Connaissance</a:t>
              </a:r>
            </a:p>
          </p:txBody>
        </p:sp>
        <p:sp>
          <p:nvSpPr>
            <p:cNvPr id="15" name="Text Box 49"/>
            <p:cNvSpPr txBox="1">
              <a:spLocks noChangeArrowheads="1"/>
            </p:cNvSpPr>
            <p:nvPr/>
          </p:nvSpPr>
          <p:spPr bwMode="auto">
            <a:xfrm>
              <a:off x="89" y="1187"/>
              <a:ext cx="223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500" b="1">
                <a:latin typeface="Nothing You Could Do" pitchFamily="2" charset="0"/>
              </a:endParaRPr>
            </a:p>
          </p:txBody>
        </p:sp>
        <p:sp>
          <p:nvSpPr>
            <p:cNvPr id="16" name="Text Box 50"/>
            <p:cNvSpPr txBox="1">
              <a:spLocks noChangeArrowheads="1"/>
            </p:cNvSpPr>
            <p:nvPr/>
          </p:nvSpPr>
          <p:spPr bwMode="auto">
            <a:xfrm rot="2023">
              <a:off x="-84" y="1389"/>
              <a:ext cx="1074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500" b="1">
                  <a:latin typeface="Lucida Handwriting" pitchFamily="66" charset="0"/>
                </a:rPr>
                <a:t>Mythe de Cthulhu : </a:t>
              </a:r>
            </a:p>
          </p:txBody>
        </p:sp>
        <p:sp>
          <p:nvSpPr>
            <p:cNvPr id="17" name="Text Box 51"/>
            <p:cNvSpPr txBox="1">
              <a:spLocks noChangeArrowheads="1"/>
            </p:cNvSpPr>
            <p:nvPr/>
          </p:nvSpPr>
          <p:spPr bwMode="auto">
            <a:xfrm rot="108700">
              <a:off x="-86" y="1225"/>
              <a:ext cx="1244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500" b="1">
                  <a:latin typeface="Lucida Handwriting" pitchFamily="66" charset="0"/>
                </a:rPr>
                <a:t>Bonus aux dommages :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647519" y="2292693"/>
            <a:ext cx="2168153" cy="2779103"/>
            <a:chOff x="2333" y="1569"/>
            <a:chExt cx="3162" cy="4053"/>
          </a:xfrm>
        </p:grpSpPr>
        <p:pic>
          <p:nvPicPr>
            <p:cNvPr id="19" name="Picture 18" descr="Facture Huillet  Lasserre 1910 F copie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-652"/>
            <a:stretch/>
          </p:blipFill>
          <p:spPr bwMode="auto">
            <a:xfrm rot="790633">
              <a:off x="2333" y="1569"/>
              <a:ext cx="3162" cy="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 rot="913966">
              <a:off x="2988" y="3253"/>
              <a:ext cx="181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600" b="1">
                  <a:solidFill>
                    <a:srgbClr val="333333"/>
                  </a:solidFill>
                  <a:latin typeface="Lucida Handwriting" pitchFamily="66" charset="0"/>
                </a:rPr>
                <a:t>Revenus :	</a:t>
              </a:r>
              <a:endParaRPr lang="fr-FR" sz="600">
                <a:solidFill>
                  <a:srgbClr val="333333"/>
                </a:solidFill>
                <a:latin typeface="Lucida Handwriting" pitchFamily="66" charset="0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 rot="921429">
              <a:off x="2951" y="3418"/>
              <a:ext cx="1532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600" b="1">
                  <a:solidFill>
                    <a:srgbClr val="333333"/>
                  </a:solidFill>
                  <a:latin typeface="Lucida Handwriting" pitchFamily="66" charset="0"/>
                </a:rPr>
                <a:t>Economies :	</a:t>
              </a:r>
              <a:endParaRPr lang="fr-FR" sz="600">
                <a:solidFill>
                  <a:srgbClr val="333333"/>
                </a:solidFill>
                <a:latin typeface="Lucida Handwriting" pitchFamily="66" charset="0"/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 rot="812877">
              <a:off x="2843" y="3822"/>
              <a:ext cx="174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600" b="1" dirty="0">
                  <a:solidFill>
                    <a:srgbClr val="333333"/>
                  </a:solidFill>
                  <a:latin typeface="Lucida Handwriting" pitchFamily="66" charset="0"/>
                </a:rPr>
                <a:t>Argent de poche :</a:t>
              </a:r>
              <a:endParaRPr lang="fr-FR" sz="600" dirty="0">
                <a:solidFill>
                  <a:srgbClr val="333333"/>
                </a:solidFill>
                <a:latin typeface="Lucida Handwriting" pitchFamily="66" charset="0"/>
              </a:endParaRPr>
            </a:p>
          </p:txBody>
        </p:sp>
      </p:grpSp>
      <p:pic>
        <p:nvPicPr>
          <p:cNvPr id="23" name="Picture 38" descr="Carte d'identite vier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4231">
            <a:off x="118485" y="88320"/>
            <a:ext cx="1478100" cy="196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6" descr="M:\Perso\Cthulhu\feuille de tir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4514">
            <a:off x="6603822" y="-60482"/>
            <a:ext cx="2285496" cy="333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3" descr="M:\Perso\Cthulhu\tchullhu\Image\smithwessonmodel191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944144" flipH="1">
            <a:off x="6704927" y="-895158"/>
            <a:ext cx="3750543" cy="2813493"/>
          </a:xfrm>
          <a:prstGeom prst="rect">
            <a:avLst/>
          </a:prstGeom>
          <a:noFill/>
          <a:ln>
            <a:noFill/>
          </a:ln>
          <a:effectLst>
            <a:outerShdw blurRad="50800" dist="254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5" descr="M:\Perso\Cthulhu\arkham sanitarium file folder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165"/>
          <a:stretch>
            <a:fillRect/>
          </a:stretch>
        </p:blipFill>
        <p:spPr bwMode="auto">
          <a:xfrm rot="21221556">
            <a:off x="1753086" y="963213"/>
            <a:ext cx="2872556" cy="34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10"/>
          <p:cNvGrpSpPr>
            <a:grpSpLocks/>
          </p:cNvGrpSpPr>
          <p:nvPr/>
        </p:nvGrpSpPr>
        <p:grpSpPr bwMode="auto">
          <a:xfrm rot="519477">
            <a:off x="6514965" y="4385748"/>
            <a:ext cx="2762219" cy="2277322"/>
            <a:chOff x="3851920" y="141532"/>
            <a:chExt cx="4646810" cy="3833818"/>
          </a:xfrm>
        </p:grpSpPr>
        <p:pic>
          <p:nvPicPr>
            <p:cNvPr id="44" name="Picture 3" descr="C:\Users\Renaud\jdr\tchulhu\Image\annex_d_notebook1_tape_catalogu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60648"/>
              <a:ext cx="4646810" cy="3540427"/>
            </a:xfrm>
            <a:prstGeom prst="rect">
              <a:avLst/>
            </a:prstGeom>
            <a:ln>
              <a:noFill/>
            </a:ln>
            <a:effectLst>
              <a:outerShdw blurRad="190500" dist="139700" dir="8100000" algn="tl" rotWithShape="0">
                <a:srgbClr val="000000">
                  <a:alpha val="70000"/>
                </a:srgbClr>
              </a:outerShdw>
            </a:effectLst>
            <a:scene3d>
              <a:camera prst="orthographicFront">
                <a:rot lat="21549264" lon="446177" rev="777236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ZoneTexte 44"/>
            <p:cNvSpPr txBox="1"/>
            <p:nvPr/>
          </p:nvSpPr>
          <p:spPr>
            <a:xfrm rot="20846081">
              <a:off x="4078619" y="591650"/>
              <a:ext cx="1523544" cy="368453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sz="9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Répertoire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 rot="20846081">
              <a:off x="4056501" y="958329"/>
              <a:ext cx="2079003" cy="3015916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sz="6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Jack 2 av. </a:t>
              </a:r>
              <a:r>
                <a:rPr lang="fr-FR" sz="600" dirty="0" err="1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john</a:t>
              </a:r>
              <a:r>
                <a:rPr lang="fr-FR" sz="6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 K.</a:t>
              </a:r>
            </a:p>
            <a:p>
              <a:pPr>
                <a:defRPr/>
              </a:pPr>
              <a:r>
                <a:rPr lang="fr-FR" sz="6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016565465 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 rot="20846081">
              <a:off x="6273830" y="141159"/>
              <a:ext cx="2174225" cy="3339900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sz="12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:</a:t>
              </a:r>
            </a:p>
          </p:txBody>
        </p:sp>
      </p:grpSp>
      <p:grpSp>
        <p:nvGrpSpPr>
          <p:cNvPr id="58" name="Groupe 57"/>
          <p:cNvGrpSpPr/>
          <p:nvPr/>
        </p:nvGrpSpPr>
        <p:grpSpPr>
          <a:xfrm rot="1045323">
            <a:off x="674810" y="3526989"/>
            <a:ext cx="1050016" cy="1671050"/>
            <a:chOff x="448858" y="4788785"/>
            <a:chExt cx="1050016" cy="1671050"/>
          </a:xfrm>
        </p:grpSpPr>
        <p:pic>
          <p:nvPicPr>
            <p:cNvPr id="49" name="Picture 2" descr="L:\tchullhu\Image\200px-Freddie_Welsh_1920s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9103">
              <a:off x="448858" y="4876146"/>
              <a:ext cx="934586" cy="15836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50" name="Text Box 5"/>
            <p:cNvSpPr txBox="1">
              <a:spLocks noChangeArrowheads="1"/>
            </p:cNvSpPr>
            <p:nvPr/>
          </p:nvSpPr>
          <p:spPr bwMode="auto">
            <a:xfrm rot="209103">
              <a:off x="659278" y="6139502"/>
              <a:ext cx="53451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600" b="1" dirty="0">
                  <a:latin typeface="1942 report" pitchFamily="1" charset="0"/>
                </a:rPr>
                <a:t>(25%)</a:t>
              </a:r>
            </a:p>
          </p:txBody>
        </p:sp>
        <p:sp>
          <p:nvSpPr>
            <p:cNvPr id="51" name="Text Box 6"/>
            <p:cNvSpPr txBox="1">
              <a:spLocks noChangeArrowheads="1"/>
            </p:cNvSpPr>
            <p:nvPr/>
          </p:nvSpPr>
          <p:spPr bwMode="auto">
            <a:xfrm rot="209103">
              <a:off x="947599" y="5064168"/>
              <a:ext cx="55127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fr-FR" sz="600" b="1">
                  <a:latin typeface="1942 report" pitchFamily="1" charset="0"/>
                </a:rPr>
                <a:t>(50%)</a:t>
              </a:r>
            </a:p>
          </p:txBody>
        </p:sp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 rot="21463821">
              <a:off x="661818" y="4883388"/>
              <a:ext cx="5515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600" b="1">
                  <a:latin typeface="1942 report" pitchFamily="1" charset="0"/>
                </a:rPr>
                <a:t>(10%)</a:t>
              </a:r>
            </a:p>
          </p:txBody>
        </p:sp>
        <p:sp>
          <p:nvSpPr>
            <p:cNvPr id="53" name="ZoneTexte 1"/>
            <p:cNvSpPr txBox="1">
              <a:spLocks noChangeArrowheads="1"/>
            </p:cNvSpPr>
            <p:nvPr/>
          </p:nvSpPr>
          <p:spPr bwMode="auto">
            <a:xfrm rot="134560">
              <a:off x="585782" y="4788785"/>
              <a:ext cx="80460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fr-FR" sz="600" b="1" dirty="0">
                  <a:latin typeface="1942 report" pitchFamily="1" charset="0"/>
                </a:rPr>
                <a:t>Lutte : 25%</a:t>
              </a:r>
            </a:p>
          </p:txBody>
        </p:sp>
      </p:grpSp>
      <p:grpSp>
        <p:nvGrpSpPr>
          <p:cNvPr id="30" name="Group 284"/>
          <p:cNvGrpSpPr>
            <a:grpSpLocks/>
          </p:cNvGrpSpPr>
          <p:nvPr/>
        </p:nvGrpSpPr>
        <p:grpSpPr bwMode="auto">
          <a:xfrm rot="1319781">
            <a:off x="1681503" y="428516"/>
            <a:ext cx="506211" cy="2242412"/>
            <a:chOff x="7235" y="-380"/>
            <a:chExt cx="656" cy="3088"/>
          </a:xfrm>
          <a:effectLst>
            <a:outerShdw blurRad="50800" dist="1397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1" name="Picture 35" descr="fiche tc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" y="-380"/>
              <a:ext cx="656" cy="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40"/>
            <p:cNvSpPr txBox="1">
              <a:spLocks noChangeArrowheads="1"/>
            </p:cNvSpPr>
            <p:nvPr/>
          </p:nvSpPr>
          <p:spPr bwMode="auto">
            <a:xfrm>
              <a:off x="7384" y="2005"/>
              <a:ext cx="31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800" dirty="0" smtClean="0">
                  <a:latin typeface="28 Days Later" pitchFamily="34" charset="0"/>
                </a:rPr>
                <a:t>1</a:t>
              </a:r>
            </a:p>
          </p:txBody>
        </p:sp>
        <p:sp>
          <p:nvSpPr>
            <p:cNvPr id="33" name="Text Box 41"/>
            <p:cNvSpPr txBox="1">
              <a:spLocks noChangeArrowheads="1"/>
            </p:cNvSpPr>
            <p:nvPr/>
          </p:nvSpPr>
          <p:spPr bwMode="auto">
            <a:xfrm>
              <a:off x="7341" y="871"/>
              <a:ext cx="389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800" dirty="0" smtClean="0">
                  <a:latin typeface="28 Days Later" pitchFamily="34" charset="0"/>
                </a:rPr>
                <a:t>30</a:t>
              </a:r>
              <a:endParaRPr lang="fr-FR" sz="1000" dirty="0" smtClean="0">
                <a:latin typeface="28 Days Later" pitchFamily="34" charset="0"/>
              </a:endParaRP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331" y="1234"/>
              <a:ext cx="389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800" dirty="0" smtClean="0">
                  <a:latin typeface="28 Days Later" pitchFamily="34" charset="0"/>
                </a:rPr>
                <a:t>20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7332" y="1615"/>
              <a:ext cx="389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800" dirty="0" smtClean="0">
                  <a:latin typeface="28 Days Later" pitchFamily="34" charset="0"/>
                </a:rPr>
                <a:t>10</a:t>
              </a:r>
            </a:p>
          </p:txBody>
        </p:sp>
        <p:sp>
          <p:nvSpPr>
            <p:cNvPr id="36" name="Text Box 45"/>
            <p:cNvSpPr txBox="1">
              <a:spLocks noChangeArrowheads="1"/>
            </p:cNvSpPr>
            <p:nvPr/>
          </p:nvSpPr>
          <p:spPr bwMode="auto">
            <a:xfrm>
              <a:off x="7341" y="363"/>
              <a:ext cx="389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800" dirty="0" smtClean="0">
                  <a:latin typeface="28 Days Later" pitchFamily="34" charset="0"/>
                </a:rPr>
                <a:t>45</a:t>
              </a:r>
              <a:endParaRPr lang="fr-FR" sz="1050" dirty="0" smtClean="0">
                <a:latin typeface="28 Days Later" pitchFamily="34" charset="0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 rot="431343">
            <a:off x="3981405" y="67007"/>
            <a:ext cx="2788448" cy="2055645"/>
            <a:chOff x="2381" y="1829"/>
            <a:chExt cx="3379" cy="2491"/>
          </a:xfrm>
        </p:grpSpPr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2381" y="1829"/>
              <a:ext cx="3379" cy="2491"/>
              <a:chOff x="2381" y="1829"/>
              <a:chExt cx="3379" cy="2491"/>
            </a:xfrm>
          </p:grpSpPr>
          <p:pic>
            <p:nvPicPr>
              <p:cNvPr id="27" name="Picture 25" descr="livre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2730" t="3456" r="6119" b="11470"/>
              <a:stretch>
                <a:fillRect/>
              </a:stretch>
            </p:blipFill>
            <p:spPr bwMode="auto">
              <a:xfrm>
                <a:off x="2381" y="1829"/>
                <a:ext cx="3379" cy="24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1016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2517" y="2024"/>
                <a:ext cx="1361" cy="2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sz="700">
                  <a:latin typeface="Lucida Handwriting" pitchFamily="66" charset="0"/>
                </a:endParaRPr>
              </a:p>
            </p:txBody>
          </p:sp>
          <p:sp>
            <p:nvSpPr>
              <p:cNvPr id="29" name="Text Box 27"/>
              <p:cNvSpPr txBox="1">
                <a:spLocks noChangeArrowheads="1"/>
              </p:cNvSpPr>
              <p:nvPr/>
            </p:nvSpPr>
            <p:spPr bwMode="auto">
              <a:xfrm rot="55298">
                <a:off x="4082" y="2003"/>
                <a:ext cx="1328" cy="2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700" b="1" dirty="0">
                    <a:latin typeface="Lucida Handwriting" pitchFamily="66" charset="0"/>
                  </a:rPr>
                  <a:t>Description :</a:t>
                </a:r>
              </a:p>
              <a:p>
                <a:pPr eaLnBrk="1" hangingPunct="1"/>
                <a:endParaRPr lang="fr-FR" sz="700" dirty="0">
                  <a:latin typeface="Lucida Handwriting" pitchFamily="66" charset="0"/>
                </a:endParaRPr>
              </a:p>
              <a:p>
                <a:pPr eaLnBrk="1" hangingPunct="1"/>
                <a:endParaRPr lang="fr-FR" sz="700" dirty="0">
                  <a:latin typeface="Lucida Handwriting" pitchFamily="66" charset="0"/>
                </a:endParaRPr>
              </a:p>
              <a:p>
                <a:pPr eaLnBrk="1" hangingPunct="1"/>
                <a:endParaRPr lang="fr-FR" sz="700" dirty="0">
                  <a:latin typeface="Lucida Handwriting" pitchFamily="66" charset="0"/>
                </a:endParaRPr>
              </a:p>
              <a:p>
                <a:pPr eaLnBrk="1" hangingPunct="1"/>
                <a:r>
                  <a:rPr lang="fr-FR" sz="700" dirty="0">
                    <a:latin typeface="Lucida Handwriting" pitchFamily="66" charset="0"/>
                  </a:rPr>
                  <a:t> </a:t>
                </a:r>
              </a:p>
            </p:txBody>
          </p:sp>
        </p:grp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2722" y="1933"/>
              <a:ext cx="80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700" b="1" dirty="0">
                  <a:latin typeface="Lucida Handwriting" pitchFamily="66" charset="0"/>
                </a:rPr>
                <a:t>Histoire</a:t>
              </a:r>
            </a:p>
          </p:txBody>
        </p:sp>
      </p:grpSp>
      <p:pic>
        <p:nvPicPr>
          <p:cNvPr id="60" name="Picture 28" descr="amulet-fron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8602760">
            <a:off x="6133546" y="2358844"/>
            <a:ext cx="1017318" cy="1017318"/>
          </a:xfrm>
          <a:prstGeom prst="rect">
            <a:avLst/>
          </a:prstGeom>
          <a:noFill/>
          <a:ln>
            <a:noFill/>
          </a:ln>
          <a:effectLst>
            <a:outerShdw blurRad="50800" dist="38100" dir="3360000" sx="104000" sy="104000" algn="tr" rotWithShape="0">
              <a:prstClr val="black">
                <a:alpha val="5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1" descr="C:\Users\renaud.millot\Pictures\Sans titre-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53" y="4866384"/>
            <a:ext cx="2264657" cy="17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2" descr="C:\Users\renaud.millot\Pictures\Sans titre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89235" y="-477751"/>
            <a:ext cx="1223511" cy="1104117"/>
          </a:xfrm>
          <a:prstGeom prst="rect">
            <a:avLst/>
          </a:prstGeom>
          <a:noFill/>
          <a:effectLst>
            <a:outerShdw blurRad="50800" dist="38100" dir="8100000" sx="107000" sy="107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e 1"/>
          <p:cNvGrpSpPr>
            <a:grpSpLocks/>
          </p:cNvGrpSpPr>
          <p:nvPr/>
        </p:nvGrpSpPr>
        <p:grpSpPr bwMode="auto">
          <a:xfrm rot="21009069">
            <a:off x="178477" y="5375450"/>
            <a:ext cx="1962410" cy="1538422"/>
            <a:chOff x="-59433" y="3509457"/>
            <a:chExt cx="3931666" cy="3348543"/>
          </a:xfrm>
        </p:grpSpPr>
        <p:pic>
          <p:nvPicPr>
            <p:cNvPr id="41" name="Picture 20" descr="C:\Users\Renaud.Millot\Downloads\parchemin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433" y="3509457"/>
              <a:ext cx="3931666" cy="334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 rot="539859">
              <a:off x="258819" y="4050445"/>
              <a:ext cx="3503183" cy="1129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600" b="1" dirty="0">
                  <a:latin typeface="Lucida Handwriting" pitchFamily="66" charset="0"/>
                </a:rPr>
                <a:t>sortilèges connus :</a:t>
              </a:r>
            </a:p>
            <a:p>
              <a:pPr eaLnBrk="1" hangingPunct="1"/>
              <a:endParaRPr lang="fr-FR" sz="600" dirty="0">
                <a:latin typeface="Lucida Handwriting" pitchFamily="66" charset="0"/>
              </a:endParaRPr>
            </a:p>
          </p:txBody>
        </p:sp>
      </p:grpSp>
      <p:pic>
        <p:nvPicPr>
          <p:cNvPr id="55" name="Picture 10" descr="M:\Perso\Cthulhu\dico1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8" t="8858" r="4955" b="4628"/>
          <a:stretch>
            <a:fillRect/>
          </a:stretch>
        </p:blipFill>
        <p:spPr bwMode="auto">
          <a:xfrm>
            <a:off x="1788990" y="3108410"/>
            <a:ext cx="4673274" cy="33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12"/>
          <p:cNvSpPr>
            <a:spLocks noChangeArrowheads="1"/>
          </p:cNvSpPr>
          <p:nvPr/>
        </p:nvSpPr>
        <p:spPr bwMode="auto">
          <a:xfrm rot="250799">
            <a:off x="4224299" y="3481390"/>
            <a:ext cx="1538579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Médecine (05%)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Armes à feu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Conduire automobile (20%)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Monter à Cheval (05%)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Arme de poing (40%)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Conduire Engin Lourd (01%)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Mythe de Cthulhu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Fusil (25%)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Crédit (15%) 40 %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Nager (25%)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Fusil de chasse (60%)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Criminalistique (01%)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Navigation (10%)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Mitraillette (45%)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Déguisement (01%)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Occultisme (15%)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Mitrailleuse (15%)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Discrétion (15%) 30 %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Persuasion (25%) 40 %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Dissimulation (15%)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Pharmacologie (10%)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Droit (05%)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Photographie (10%) 50 %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Ecouter (25%) 50 %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Physique (01%)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Electricité (10%)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Piloter (10%)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Esquiver (DEX x 2)</a:t>
            </a:r>
          </a:p>
          <a:p>
            <a:pPr>
              <a:defRPr/>
            </a:pPr>
            <a:r>
              <a:rPr lang="fr-FR" sz="6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Géologie (01</a:t>
            </a: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%)</a:t>
            </a:r>
            <a:endParaRPr lang="fr-FR" sz="600" b="1" dirty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</p:txBody>
      </p:sp>
      <p:sp>
        <p:nvSpPr>
          <p:cNvPr id="56" name="Text Box 36"/>
          <p:cNvSpPr txBox="1">
            <a:spLocks noChangeArrowheads="1"/>
          </p:cNvSpPr>
          <p:nvPr/>
        </p:nvSpPr>
        <p:spPr bwMode="auto">
          <a:xfrm rot="151852">
            <a:off x="2560746" y="3376535"/>
            <a:ext cx="1291411" cy="308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Anthropologie (20%)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Grimper (40%)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Premiers Soins (30%)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Archéologie (01%)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Histoire (20%)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Psychanalyse (01%)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Arts (05%)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Histoire Naturelle (10%)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Psychologie (15%) 40%</a:t>
            </a: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Lancer (25%)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Sauter (25%)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Langue Natale (EDU x 5)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Se Cacher (10%)</a:t>
            </a:r>
            <a:r>
              <a:rPr lang="fr-FR" sz="6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  3</a:t>
            </a: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0% 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Arts Martiaux (01%)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Anglais</a:t>
            </a:r>
            <a:r>
              <a:rPr lang="fr-FR" sz="6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 </a:t>
            </a: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55 %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Serrurerie (01%)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Astronomie (01%)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Langues Etrangères (01%)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Suivre une Piste (10%)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Baratin (05%)</a:t>
            </a:r>
            <a:r>
              <a:rPr lang="fr-FR" sz="6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 </a:t>
            </a: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40%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Français</a:t>
            </a:r>
            <a:r>
              <a:rPr lang="fr-FR" sz="6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 </a:t>
            </a: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15%</a:t>
            </a: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Trouver Objet Caché (25%)40 %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Bibliothèque (25%)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Biologie (01%)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Bloquer (DEX x 2)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Marchandage (05%)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Chimie (01%)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Mécanique (20%)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6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Comptabilité (10%)</a:t>
            </a:r>
            <a:endParaRPr lang="fr-FR" sz="6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ood_varnish_9271244"/>
          <p:cNvPicPr>
            <a:picLocks noChangeAspect="1" noChangeArrowheads="1"/>
          </p:cNvPicPr>
          <p:nvPr/>
        </p:nvPicPr>
        <p:blipFill>
          <a:blip r:embed="rId2" cstate="print">
            <a:lum bright="-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6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39"/>
          <p:cNvGrpSpPr>
            <a:grpSpLocks/>
          </p:cNvGrpSpPr>
          <p:nvPr/>
        </p:nvGrpSpPr>
        <p:grpSpPr bwMode="auto">
          <a:xfrm rot="189545">
            <a:off x="-23813" y="131763"/>
            <a:ext cx="3041651" cy="4378325"/>
            <a:chOff x="-34" y="101"/>
            <a:chExt cx="1916" cy="2758"/>
          </a:xfrm>
        </p:grpSpPr>
        <p:pic>
          <p:nvPicPr>
            <p:cNvPr id="5141" name="Picture 40" descr="isley harold letter to russell samuel t may 3 1920 0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"/>
              <a:ext cx="1882" cy="2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2" name="Text Box 41"/>
            <p:cNvSpPr txBox="1">
              <a:spLocks noChangeArrowheads="1"/>
            </p:cNvSpPr>
            <p:nvPr/>
          </p:nvSpPr>
          <p:spPr bwMode="auto">
            <a:xfrm>
              <a:off x="332" y="371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b="1">
                <a:latin typeface="Nothing You Could Do" pitchFamily="2" charset="0"/>
              </a:endParaRPr>
            </a:p>
          </p:txBody>
        </p:sp>
        <p:sp>
          <p:nvSpPr>
            <p:cNvPr id="5143" name="Text Box 42"/>
            <p:cNvSpPr txBox="1">
              <a:spLocks noChangeArrowheads="1"/>
            </p:cNvSpPr>
            <p:nvPr/>
          </p:nvSpPr>
          <p:spPr bwMode="auto">
            <a:xfrm>
              <a:off x="31" y="165"/>
              <a:ext cx="129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latin typeface="Lucida Handwriting" pitchFamily="66" charset="0"/>
                </a:rPr>
                <a:t>FOR      CON        TAI        DEX</a:t>
              </a:r>
            </a:p>
          </p:txBody>
        </p:sp>
        <p:sp>
          <p:nvSpPr>
            <p:cNvPr id="5144" name="Text Box 43"/>
            <p:cNvSpPr txBox="1">
              <a:spLocks noChangeArrowheads="1"/>
            </p:cNvSpPr>
            <p:nvPr/>
          </p:nvSpPr>
          <p:spPr bwMode="auto">
            <a:xfrm>
              <a:off x="40" y="300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200" b="1">
                <a:latin typeface="Nothing You Could Do" pitchFamily="2" charset="0"/>
              </a:endParaRPr>
            </a:p>
          </p:txBody>
        </p:sp>
        <p:sp>
          <p:nvSpPr>
            <p:cNvPr id="5145" name="Text Box 44"/>
            <p:cNvSpPr txBox="1">
              <a:spLocks noChangeArrowheads="1"/>
            </p:cNvSpPr>
            <p:nvPr/>
          </p:nvSpPr>
          <p:spPr bwMode="auto">
            <a:xfrm>
              <a:off x="46" y="465"/>
              <a:ext cx="1256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latin typeface="Lucida Handwriting" pitchFamily="66" charset="0"/>
                </a:rPr>
                <a:t>APP     SAN        INT        POU</a:t>
              </a:r>
            </a:p>
          </p:txBody>
        </p:sp>
        <p:sp>
          <p:nvSpPr>
            <p:cNvPr id="5146" name="Text Box 45"/>
            <p:cNvSpPr txBox="1">
              <a:spLocks noChangeArrowheads="1"/>
            </p:cNvSpPr>
            <p:nvPr/>
          </p:nvSpPr>
          <p:spPr bwMode="auto">
            <a:xfrm>
              <a:off x="39" y="599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200" b="1">
                <a:latin typeface="Nothing You Could Do" pitchFamily="2" charset="0"/>
              </a:endParaRPr>
            </a:p>
          </p:txBody>
        </p:sp>
        <p:sp>
          <p:nvSpPr>
            <p:cNvPr id="5147" name="Text Box 46"/>
            <p:cNvSpPr txBox="1">
              <a:spLocks noChangeArrowheads="1"/>
            </p:cNvSpPr>
            <p:nvPr/>
          </p:nvSpPr>
          <p:spPr bwMode="auto">
            <a:xfrm>
              <a:off x="47" y="772"/>
              <a:ext cx="1089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 dirty="0">
                  <a:latin typeface="Lucida Handwriting" pitchFamily="66" charset="0"/>
                </a:rPr>
                <a:t>EDU     Idée        Chance</a:t>
              </a:r>
            </a:p>
          </p:txBody>
        </p:sp>
        <p:sp>
          <p:nvSpPr>
            <p:cNvPr id="5148" name="Text Box 47"/>
            <p:cNvSpPr txBox="1">
              <a:spLocks noChangeArrowheads="1"/>
            </p:cNvSpPr>
            <p:nvPr/>
          </p:nvSpPr>
          <p:spPr bwMode="auto">
            <a:xfrm>
              <a:off x="34" y="907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200" b="1">
                <a:latin typeface="Nothing You Could Do" pitchFamily="2" charset="0"/>
              </a:endParaRPr>
            </a:p>
          </p:txBody>
        </p:sp>
        <p:sp>
          <p:nvSpPr>
            <p:cNvPr id="5149" name="Text Box 48"/>
            <p:cNvSpPr txBox="1">
              <a:spLocks noChangeArrowheads="1"/>
            </p:cNvSpPr>
            <p:nvPr/>
          </p:nvSpPr>
          <p:spPr bwMode="auto">
            <a:xfrm>
              <a:off x="-34" y="1093"/>
              <a:ext cx="686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latin typeface="Lucida Handwriting" pitchFamily="66" charset="0"/>
                </a:rPr>
                <a:t>Connaissance</a:t>
              </a:r>
            </a:p>
          </p:txBody>
        </p:sp>
        <p:sp>
          <p:nvSpPr>
            <p:cNvPr id="5150" name="Text Box 49"/>
            <p:cNvSpPr txBox="1">
              <a:spLocks noChangeArrowheads="1"/>
            </p:cNvSpPr>
            <p:nvPr/>
          </p:nvSpPr>
          <p:spPr bwMode="auto">
            <a:xfrm>
              <a:off x="143" y="1218"/>
              <a:ext cx="11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900" b="1">
                <a:latin typeface="Nothing You Could Do" pitchFamily="2" charset="0"/>
              </a:endParaRPr>
            </a:p>
          </p:txBody>
        </p:sp>
        <p:sp>
          <p:nvSpPr>
            <p:cNvPr id="5151" name="Text Box 50"/>
            <p:cNvSpPr txBox="1">
              <a:spLocks noChangeArrowheads="1"/>
            </p:cNvSpPr>
            <p:nvPr/>
          </p:nvSpPr>
          <p:spPr bwMode="auto">
            <a:xfrm rot="2023">
              <a:off x="-2" y="1419"/>
              <a:ext cx="91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latin typeface="Lucida Handwriting" pitchFamily="66" charset="0"/>
                </a:rPr>
                <a:t>Mythe de Cthulhu : </a:t>
              </a:r>
            </a:p>
          </p:txBody>
        </p:sp>
        <p:sp>
          <p:nvSpPr>
            <p:cNvPr id="5152" name="Text Box 51"/>
            <p:cNvSpPr txBox="1">
              <a:spLocks noChangeArrowheads="1"/>
            </p:cNvSpPr>
            <p:nvPr/>
          </p:nvSpPr>
          <p:spPr bwMode="auto">
            <a:xfrm rot="108700">
              <a:off x="5" y="1256"/>
              <a:ext cx="10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latin typeface="Lucida Handwriting" pitchFamily="66" charset="0"/>
                </a:rPr>
                <a:t>Bonus aux dommages :</a:t>
              </a:r>
            </a:p>
          </p:txBody>
        </p:sp>
      </p:grpSp>
      <p:grpSp>
        <p:nvGrpSpPr>
          <p:cNvPr id="5124" name="Group 17"/>
          <p:cNvGrpSpPr>
            <a:grpSpLocks/>
          </p:cNvGrpSpPr>
          <p:nvPr/>
        </p:nvGrpSpPr>
        <p:grpSpPr bwMode="auto">
          <a:xfrm>
            <a:off x="4294188" y="2651125"/>
            <a:ext cx="5019675" cy="4903788"/>
            <a:chOff x="2443" y="1582"/>
            <a:chExt cx="3162" cy="3089"/>
          </a:xfrm>
        </p:grpSpPr>
        <p:pic>
          <p:nvPicPr>
            <p:cNvPr id="5137" name="Picture 18" descr="Facture Huillet  Lasserre 1910 F copi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3283"/>
            <a:stretch>
              <a:fillRect/>
            </a:stretch>
          </p:blipFill>
          <p:spPr bwMode="auto">
            <a:xfrm rot="790633">
              <a:off x="2443" y="1582"/>
              <a:ext cx="3162" cy="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8" name="Text Box 19"/>
            <p:cNvSpPr txBox="1">
              <a:spLocks noChangeArrowheads="1"/>
            </p:cNvSpPr>
            <p:nvPr/>
          </p:nvSpPr>
          <p:spPr bwMode="auto">
            <a:xfrm rot="913966">
              <a:off x="2988" y="3253"/>
              <a:ext cx="181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333333"/>
                  </a:solidFill>
                  <a:latin typeface="Lucida Handwriting" pitchFamily="66" charset="0"/>
                </a:rPr>
                <a:t>Revenus :	</a:t>
              </a:r>
              <a:endParaRPr lang="fr-FR" sz="1200">
                <a:solidFill>
                  <a:srgbClr val="333333"/>
                </a:solidFill>
                <a:latin typeface="Lucida Handwriting" pitchFamily="66" charset="0"/>
              </a:endParaRPr>
            </a:p>
          </p:txBody>
        </p:sp>
        <p:sp>
          <p:nvSpPr>
            <p:cNvPr id="5139" name="Text Box 20"/>
            <p:cNvSpPr txBox="1">
              <a:spLocks noChangeArrowheads="1"/>
            </p:cNvSpPr>
            <p:nvPr/>
          </p:nvSpPr>
          <p:spPr bwMode="auto">
            <a:xfrm rot="921429">
              <a:off x="2951" y="3418"/>
              <a:ext cx="1532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333333"/>
                  </a:solidFill>
                  <a:latin typeface="Lucida Handwriting" pitchFamily="66" charset="0"/>
                </a:rPr>
                <a:t>Economies :	</a:t>
              </a:r>
              <a:endParaRPr lang="fr-FR" sz="1200" dirty="0">
                <a:solidFill>
                  <a:srgbClr val="333333"/>
                </a:solidFill>
                <a:latin typeface="Lucida Handwriting" pitchFamily="66" charset="0"/>
              </a:endParaRPr>
            </a:p>
          </p:txBody>
        </p:sp>
        <p:sp>
          <p:nvSpPr>
            <p:cNvPr id="5140" name="Text Box 21"/>
            <p:cNvSpPr txBox="1">
              <a:spLocks noChangeArrowheads="1"/>
            </p:cNvSpPr>
            <p:nvPr/>
          </p:nvSpPr>
          <p:spPr bwMode="auto">
            <a:xfrm rot="812877">
              <a:off x="2843" y="3822"/>
              <a:ext cx="174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333333"/>
                  </a:solidFill>
                  <a:latin typeface="Lucida Handwriting" pitchFamily="66" charset="0"/>
                </a:rPr>
                <a:t>Argent de poche :</a:t>
              </a:r>
              <a:endParaRPr lang="fr-FR" sz="1200">
                <a:solidFill>
                  <a:srgbClr val="333333"/>
                </a:solidFill>
                <a:latin typeface="Lucida Handwriting" pitchFamily="66" charset="0"/>
              </a:endParaRPr>
            </a:p>
          </p:txBody>
        </p:sp>
      </p:grpSp>
      <p:grpSp>
        <p:nvGrpSpPr>
          <p:cNvPr id="5125" name="Group 36"/>
          <p:cNvGrpSpPr>
            <a:grpSpLocks/>
          </p:cNvGrpSpPr>
          <p:nvPr/>
        </p:nvGrpSpPr>
        <p:grpSpPr bwMode="auto">
          <a:xfrm>
            <a:off x="3470275" y="53975"/>
            <a:ext cx="5997575" cy="769938"/>
            <a:chOff x="1641" y="-879"/>
            <a:chExt cx="3778" cy="485"/>
          </a:xfrm>
        </p:grpSpPr>
        <p:sp>
          <p:nvSpPr>
            <p:cNvPr id="5135" name="Text Box 34"/>
            <p:cNvSpPr txBox="1">
              <a:spLocks noChangeArrowheads="1"/>
            </p:cNvSpPr>
            <p:nvPr/>
          </p:nvSpPr>
          <p:spPr bwMode="auto">
            <a:xfrm>
              <a:off x="1641" y="-879"/>
              <a:ext cx="3778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4400">
                  <a:solidFill>
                    <a:schemeClr val="bg1"/>
                  </a:solidFill>
                  <a:latin typeface="Viner Hand ITC" pitchFamily="66" charset="0"/>
                </a:rPr>
                <a:t>the call    f cthulhu</a:t>
              </a:r>
            </a:p>
          </p:txBody>
        </p:sp>
        <p:pic>
          <p:nvPicPr>
            <p:cNvPr id="5136" name="Picture 35" descr="cercl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896" t="23080" r="27927" b="15668"/>
            <a:stretch>
              <a:fillRect/>
            </a:stretch>
          </p:blipFill>
          <p:spPr bwMode="auto">
            <a:xfrm>
              <a:off x="3260" y="-813"/>
              <a:ext cx="33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38" descr="Carte d'identite vie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45769">
            <a:off x="287338" y="2498725"/>
            <a:ext cx="3709987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23"/>
          <p:cNvGrpSpPr>
            <a:grpSpLocks/>
          </p:cNvGrpSpPr>
          <p:nvPr/>
        </p:nvGrpSpPr>
        <p:grpSpPr bwMode="auto">
          <a:xfrm rot="195843">
            <a:off x="3978275" y="831850"/>
            <a:ext cx="5364163" cy="3954463"/>
            <a:chOff x="2381" y="1829"/>
            <a:chExt cx="3379" cy="2491"/>
          </a:xfrm>
        </p:grpSpPr>
        <p:grpSp>
          <p:nvGrpSpPr>
            <p:cNvPr id="5130" name="Group 24"/>
            <p:cNvGrpSpPr>
              <a:grpSpLocks/>
            </p:cNvGrpSpPr>
            <p:nvPr/>
          </p:nvGrpSpPr>
          <p:grpSpPr bwMode="auto">
            <a:xfrm>
              <a:off x="2381" y="1829"/>
              <a:ext cx="3379" cy="2491"/>
              <a:chOff x="2381" y="1829"/>
              <a:chExt cx="3379" cy="2491"/>
            </a:xfrm>
          </p:grpSpPr>
          <p:pic>
            <p:nvPicPr>
              <p:cNvPr id="2" name="Picture 25" descr="livre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730" t="3456" r="6119" b="11470"/>
              <a:stretch>
                <a:fillRect/>
              </a:stretch>
            </p:blipFill>
            <p:spPr bwMode="auto">
              <a:xfrm>
                <a:off x="2381" y="1829"/>
                <a:ext cx="3379" cy="24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1016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3" name="Text Box 26"/>
              <p:cNvSpPr txBox="1">
                <a:spLocks noChangeArrowheads="1"/>
              </p:cNvSpPr>
              <p:nvPr/>
            </p:nvSpPr>
            <p:spPr bwMode="auto">
              <a:xfrm>
                <a:off x="2517" y="2024"/>
                <a:ext cx="1361" cy="2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sz="900">
                  <a:latin typeface="Lucida Handwriting" pitchFamily="66" charset="0"/>
                </a:endParaRPr>
              </a:p>
            </p:txBody>
          </p:sp>
          <p:sp>
            <p:nvSpPr>
              <p:cNvPr id="5134" name="Text Box 27"/>
              <p:cNvSpPr txBox="1">
                <a:spLocks noChangeArrowheads="1"/>
              </p:cNvSpPr>
              <p:nvPr/>
            </p:nvSpPr>
            <p:spPr bwMode="auto">
              <a:xfrm rot="55298">
                <a:off x="4082" y="2003"/>
                <a:ext cx="1328" cy="2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900" b="1">
                    <a:latin typeface="Lucida Handwriting" pitchFamily="66" charset="0"/>
                  </a:rPr>
                  <a:t>Description :</a:t>
                </a:r>
              </a:p>
              <a:p>
                <a:pPr eaLnBrk="1" hangingPunct="1"/>
                <a:endParaRPr lang="fr-FR" sz="900">
                  <a:latin typeface="Lucida Handwriting" pitchFamily="66" charset="0"/>
                </a:endParaRPr>
              </a:p>
              <a:p>
                <a:pPr eaLnBrk="1" hangingPunct="1"/>
                <a:endParaRPr lang="fr-FR" sz="900">
                  <a:latin typeface="Lucida Handwriting" pitchFamily="66" charset="0"/>
                </a:endParaRPr>
              </a:p>
              <a:p>
                <a:pPr eaLnBrk="1" hangingPunct="1"/>
                <a:endParaRPr lang="fr-FR" sz="900">
                  <a:latin typeface="Lucida Handwriting" pitchFamily="66" charset="0"/>
                </a:endParaRPr>
              </a:p>
              <a:p>
                <a:pPr eaLnBrk="1" hangingPunct="1"/>
                <a:r>
                  <a:rPr lang="fr-FR" sz="900">
                    <a:latin typeface="Lucida Handwriting" pitchFamily="66" charset="0"/>
                  </a:rPr>
                  <a:t> </a:t>
                </a:r>
              </a:p>
            </p:txBody>
          </p:sp>
        </p:grpSp>
        <p:sp>
          <p:nvSpPr>
            <p:cNvPr id="5131" name="Text Box 28"/>
            <p:cNvSpPr txBox="1">
              <a:spLocks noChangeArrowheads="1"/>
            </p:cNvSpPr>
            <p:nvPr/>
          </p:nvSpPr>
          <p:spPr bwMode="auto">
            <a:xfrm>
              <a:off x="2925" y="1933"/>
              <a:ext cx="604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000" b="1" dirty="0">
                  <a:latin typeface="Lucida Handwriting" pitchFamily="66" charset="0"/>
                </a:rPr>
                <a:t>Histoire</a:t>
              </a:r>
            </a:p>
          </p:txBody>
        </p:sp>
      </p:grpSp>
      <p:grpSp>
        <p:nvGrpSpPr>
          <p:cNvPr id="40" name="Group 284"/>
          <p:cNvGrpSpPr>
            <a:grpSpLocks/>
          </p:cNvGrpSpPr>
          <p:nvPr/>
        </p:nvGrpSpPr>
        <p:grpSpPr bwMode="auto">
          <a:xfrm rot="20984793">
            <a:off x="3052968" y="-77319"/>
            <a:ext cx="836001" cy="3935313"/>
            <a:chOff x="7235" y="-380"/>
            <a:chExt cx="656" cy="3088"/>
          </a:xfrm>
          <a:effectLst>
            <a:outerShdw blurRad="50800" dist="1397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1" name="Picture 35" descr="fiche t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" y="-380"/>
              <a:ext cx="656" cy="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7416" y="2024"/>
              <a:ext cx="25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1</a:t>
              </a: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7371" y="890"/>
              <a:ext cx="33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30</a:t>
              </a:r>
              <a:endParaRPr lang="fr-FR" sz="1600" dirty="0" smtClean="0">
                <a:latin typeface="28 Days Later" pitchFamily="34" charset="0"/>
              </a:endParaRPr>
            </a:p>
          </p:txBody>
        </p:sp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7361" y="1253"/>
              <a:ext cx="33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20</a:t>
              </a:r>
            </a:p>
          </p:txBody>
        </p:sp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7362" y="1634"/>
              <a:ext cx="33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10</a:t>
              </a:r>
            </a:p>
          </p:txBody>
        </p:sp>
        <p:sp>
          <p:nvSpPr>
            <p:cNvPr id="46" name="Text Box 45"/>
            <p:cNvSpPr txBox="1">
              <a:spLocks noChangeArrowheads="1"/>
            </p:cNvSpPr>
            <p:nvPr/>
          </p:nvSpPr>
          <p:spPr bwMode="auto">
            <a:xfrm>
              <a:off x="7371" y="382"/>
              <a:ext cx="33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45</a:t>
              </a:r>
              <a:endParaRPr lang="fr-FR" dirty="0" smtClean="0">
                <a:latin typeface="28 Days Later" pitchFamily="34" charset="0"/>
              </a:endParaRPr>
            </a:p>
          </p:txBody>
        </p:sp>
      </p:grpSp>
      <p:pic>
        <p:nvPicPr>
          <p:cNvPr id="47" name="Picture 28" descr="amulet-fron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602760">
            <a:off x="7629525" y="4803775"/>
            <a:ext cx="2555875" cy="2555875"/>
          </a:xfrm>
          <a:prstGeom prst="rect">
            <a:avLst/>
          </a:prstGeom>
          <a:noFill/>
          <a:ln>
            <a:noFill/>
          </a:ln>
          <a:effectLst>
            <a:outerShdw blurRad="50800" dist="38100" dir="3360000" sx="104000" sy="104000" algn="tr" rotWithShape="0">
              <a:prstClr val="black">
                <a:alpha val="5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1" descr="M:\Perso\Cthulhu\fond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6" descr="M:\Perso\Cthulhu\feuille de tir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30594">
            <a:off x="4259263" y="-84138"/>
            <a:ext cx="4799012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23" descr="M:\Perso\Cthulhu\tchullhu\Image\smithwessonmodel19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44144" flipH="1">
            <a:off x="5512593" y="-1650206"/>
            <a:ext cx="7618413" cy="5715000"/>
          </a:xfrm>
          <a:prstGeom prst="rect">
            <a:avLst/>
          </a:prstGeom>
          <a:noFill/>
          <a:ln>
            <a:noFill/>
          </a:ln>
          <a:effectLst>
            <a:outerShdw blurRad="50800" dist="254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25" descr="M:\Perso\Cthulhu\arkham sanitarium file folder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165"/>
          <a:stretch>
            <a:fillRect/>
          </a:stretch>
        </p:blipFill>
        <p:spPr bwMode="auto">
          <a:xfrm rot="440716">
            <a:off x="-331788" y="-1205782"/>
            <a:ext cx="5367338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0" name="Groupe 1"/>
          <p:cNvGrpSpPr>
            <a:grpSpLocks/>
          </p:cNvGrpSpPr>
          <p:nvPr/>
        </p:nvGrpSpPr>
        <p:grpSpPr bwMode="auto">
          <a:xfrm>
            <a:off x="538163" y="3624263"/>
            <a:ext cx="3932237" cy="3476625"/>
            <a:chOff x="-59433" y="3509457"/>
            <a:chExt cx="3931666" cy="3476464"/>
          </a:xfrm>
        </p:grpSpPr>
        <p:pic>
          <p:nvPicPr>
            <p:cNvPr id="6162" name="Picture 20" descr="C:\Users\Renaud.Millot\Downloads\parchemi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433" y="3509457"/>
              <a:ext cx="3931666" cy="334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3" name="Text Box 10"/>
            <p:cNvSpPr txBox="1">
              <a:spLocks noChangeArrowheads="1"/>
            </p:cNvSpPr>
            <p:nvPr/>
          </p:nvSpPr>
          <p:spPr bwMode="auto">
            <a:xfrm rot="539859">
              <a:off x="69920" y="5856746"/>
              <a:ext cx="3503182" cy="1129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000" b="1" dirty="0">
                  <a:latin typeface="Lucida Handwriting" pitchFamily="66" charset="0"/>
                </a:rPr>
                <a:t>sortilèges connus :</a:t>
              </a:r>
            </a:p>
            <a:p>
              <a:pPr eaLnBrk="1" hangingPunct="1"/>
              <a:endParaRPr lang="fr-FR" sz="1000" dirty="0">
                <a:latin typeface="Lucida Handwriting" pitchFamily="66" charset="0"/>
              </a:endParaRPr>
            </a:p>
          </p:txBody>
        </p:sp>
      </p:grpSp>
      <p:grpSp>
        <p:nvGrpSpPr>
          <p:cNvPr id="6151" name="Groupe 10"/>
          <p:cNvGrpSpPr>
            <a:grpSpLocks/>
          </p:cNvGrpSpPr>
          <p:nvPr/>
        </p:nvGrpSpPr>
        <p:grpSpPr bwMode="auto">
          <a:xfrm rot="519477">
            <a:off x="176213" y="1865313"/>
            <a:ext cx="4648200" cy="3832225"/>
            <a:chOff x="3851920" y="141532"/>
            <a:chExt cx="4646810" cy="3833818"/>
          </a:xfrm>
        </p:grpSpPr>
        <p:pic>
          <p:nvPicPr>
            <p:cNvPr id="34" name="Picture 3" descr="C:\Users\Renaud\jdr\tchulhu\Image\annex_d_notebook1_tape_catalogu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60648"/>
              <a:ext cx="4646810" cy="3540427"/>
            </a:xfrm>
            <a:prstGeom prst="rect">
              <a:avLst/>
            </a:prstGeom>
            <a:ln>
              <a:noFill/>
            </a:ln>
            <a:effectLst>
              <a:outerShdw blurRad="190500" dist="139700" dir="8100000" algn="tl" rotWithShape="0">
                <a:srgbClr val="000000">
                  <a:alpha val="70000"/>
                </a:srgbClr>
              </a:outerShdw>
            </a:effectLst>
            <a:scene3d>
              <a:camera prst="orthographicFront">
                <a:rot lat="21549264" lon="446177" rev="777236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ZoneTexte 34"/>
            <p:cNvSpPr txBox="1"/>
            <p:nvPr/>
          </p:nvSpPr>
          <p:spPr>
            <a:xfrm rot="20846081">
              <a:off x="4078619" y="591650"/>
              <a:ext cx="1523544" cy="368453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sz="14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Répertoire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 rot="20846081">
              <a:off x="4056501" y="958329"/>
              <a:ext cx="2079003" cy="3015916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sz="105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Jack 2 av. </a:t>
              </a:r>
              <a:r>
                <a:rPr lang="fr-FR" sz="1050" dirty="0" err="1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john</a:t>
              </a:r>
              <a:r>
                <a:rPr lang="fr-FR" sz="105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 K.</a:t>
              </a:r>
            </a:p>
            <a:p>
              <a:pPr>
                <a:defRPr/>
              </a:pPr>
              <a:r>
                <a:rPr lang="fr-FR" sz="105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016565465 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 rot="20846081">
              <a:off x="6273830" y="141159"/>
              <a:ext cx="2174225" cy="3339900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sz="12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:</a:t>
              </a:r>
            </a:p>
          </p:txBody>
        </p:sp>
      </p:grpSp>
      <p:grpSp>
        <p:nvGrpSpPr>
          <p:cNvPr id="6152" name="Groupe 1"/>
          <p:cNvGrpSpPr>
            <a:grpSpLocks/>
          </p:cNvGrpSpPr>
          <p:nvPr/>
        </p:nvGrpSpPr>
        <p:grpSpPr bwMode="auto">
          <a:xfrm rot="-974802">
            <a:off x="2825750" y="2051050"/>
            <a:ext cx="2168525" cy="3221038"/>
            <a:chOff x="5086727" y="-1342917"/>
            <a:chExt cx="2168525" cy="3220135"/>
          </a:xfrm>
        </p:grpSpPr>
        <p:pic>
          <p:nvPicPr>
            <p:cNvPr id="50178" name="Picture 2" descr="L:\tchullhu\Image\200px-Freddie_Welsh_1920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183905">
              <a:off x="5086727" y="-1256507"/>
              <a:ext cx="1905000" cy="31337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0800" dist="76200" dir="618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sp>
          <p:nvSpPr>
            <p:cNvPr id="6154" name="Text Box 5"/>
            <p:cNvSpPr txBox="1">
              <a:spLocks noChangeArrowheads="1"/>
            </p:cNvSpPr>
            <p:nvPr/>
          </p:nvSpPr>
          <p:spPr bwMode="auto">
            <a:xfrm rot="1183905">
              <a:off x="5408406" y="1472293"/>
              <a:ext cx="715962" cy="27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latin typeface="1942 report" pitchFamily="1" charset="0"/>
                </a:rPr>
                <a:t>(25%)</a:t>
              </a:r>
            </a:p>
          </p:txBody>
        </p:sp>
        <p:sp>
          <p:nvSpPr>
            <p:cNvPr id="6155" name="Text Box 6"/>
            <p:cNvSpPr txBox="1">
              <a:spLocks noChangeArrowheads="1"/>
            </p:cNvSpPr>
            <p:nvPr/>
          </p:nvSpPr>
          <p:spPr bwMode="auto">
            <a:xfrm rot="1183905">
              <a:off x="6534527" y="-611982"/>
              <a:ext cx="720725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fr-FR" sz="1200" b="1">
                  <a:latin typeface="1942 report" pitchFamily="1" charset="0"/>
                </a:rPr>
                <a:t>(50%)</a:t>
              </a:r>
            </a:p>
          </p:txBody>
        </p:sp>
        <p:sp>
          <p:nvSpPr>
            <p:cNvPr id="6156" name="Text Box 7"/>
            <p:cNvSpPr txBox="1">
              <a:spLocks noChangeArrowheads="1"/>
            </p:cNvSpPr>
            <p:nvPr/>
          </p:nvSpPr>
          <p:spPr bwMode="auto">
            <a:xfrm rot="838623">
              <a:off x="5929690" y="-1127919"/>
              <a:ext cx="787400" cy="27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latin typeface="1942 report" pitchFamily="1" charset="0"/>
                </a:rPr>
                <a:t>(10%)</a:t>
              </a:r>
            </a:p>
          </p:txBody>
        </p:sp>
        <p:sp>
          <p:nvSpPr>
            <p:cNvPr id="6157" name="ZoneTexte 1"/>
            <p:cNvSpPr txBox="1">
              <a:spLocks noChangeArrowheads="1"/>
            </p:cNvSpPr>
            <p:nvPr/>
          </p:nvSpPr>
          <p:spPr bwMode="auto">
            <a:xfrm rot="840093">
              <a:off x="5775438" y="-1342917"/>
              <a:ext cx="1322388" cy="27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fr-FR" sz="1200" b="1" dirty="0">
                  <a:latin typeface="1942 report" pitchFamily="1" charset="0"/>
                </a:rPr>
                <a:t>Lutte : 25%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C:\Users\renaud.millot\Pictures\Fo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4" descr="map_arkh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127409">
            <a:off x="161924" y="-939800"/>
            <a:ext cx="4552951" cy="583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" descr="M:\Perso\Cthulhu\dico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8" t="8858" r="4955" b="4628"/>
          <a:stretch>
            <a:fillRect/>
          </a:stretch>
        </p:blipFill>
        <p:spPr bwMode="auto">
          <a:xfrm>
            <a:off x="-319088" y="433388"/>
            <a:ext cx="920115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1212850" y="895350"/>
            <a:ext cx="2927350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Anthropologie (20%)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Grimper (40%)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Premiers Soins (30%)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Archéologie (01%)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Histoire (20%)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Psychanalyse (01%)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Arts (05%)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Histoire Naturelle (10%)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Psychologie (15%) 40%</a:t>
            </a: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Lancer (25%)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Sauter (25%)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Langue Natale (EDU x 5)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Se Cacher (10%)</a:t>
            </a:r>
            <a:r>
              <a:rPr lang="fr-FR" sz="10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  3</a:t>
            </a: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0% 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Arts Martiaux (01%)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Anglais</a:t>
            </a:r>
            <a:r>
              <a:rPr lang="fr-FR" sz="10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 </a:t>
            </a: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55 %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Serrurerie (01%)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Astronomie (01%)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Langues Etrangères (01%)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Suivre une Piste (10%)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Baratin (05%)</a:t>
            </a:r>
            <a:r>
              <a:rPr lang="fr-FR" sz="10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 </a:t>
            </a: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40%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Français</a:t>
            </a:r>
            <a:r>
              <a:rPr lang="fr-FR" sz="10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 </a:t>
            </a: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15%</a:t>
            </a: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Trouver Objet Caché (25%)40 %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Bibliothèque (25%)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Biologie (01%)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Bloquer (DEX x 2)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Marchandage (05%)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Chimie (01%)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Mécanique (20%)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  <a:p>
            <a:pPr eaLnBrk="1" hangingPunct="1">
              <a:defRPr/>
            </a:pPr>
            <a:r>
              <a:rPr lang="fr-FR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Comptabilité (10%)</a:t>
            </a:r>
            <a:endParaRPr lang="fr-FR" sz="1000" dirty="0" smtClean="0">
              <a:solidFill>
                <a:schemeClr val="bg2">
                  <a:lumMod val="50000"/>
                </a:schemeClr>
              </a:solidFill>
              <a:latin typeface="+mn-lt"/>
              <a:ea typeface="Nothing You Could Do" pitchFamily="2" charset="0"/>
              <a:cs typeface="Nothing You Could Do" pitchFamily="2" charset="0"/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 rot="250799">
            <a:off x="4386263" y="1039813"/>
            <a:ext cx="309245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Médecine (05%)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Armes à feu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Conduire automobile (20%)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Monter à Cheval (05%)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Arme de poing (40%)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Conduire Engin Lourd (01%)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Mythe de Cthulhu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Fusil (25%)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Crédit (15%) 40 %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Nager (25%)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Fusil de chasse (60%)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Criminalistique (01%)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Navigation (10%)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Mitraillette (45%)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Déguisement (01%)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Occultisme (15%)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Mitrailleuse (15%)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Discrétion (15%) 30 %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Persuasion (25%) 40 %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Dissimulation (15%)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Pharmacologie (10%)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Droit (05%)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Photographie (10%) 50 %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Ecouter (25%) 50 %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Physique (01%)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Electricité (10%)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Piloter (10%)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Esquiver (DEX x 2)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Géologie (01%)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...................................................................................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..................................................................................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…………………………………………………………..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…………………………………………………………..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…………………………………………………………..</a:t>
            </a:r>
          </a:p>
          <a:p>
            <a:pPr>
              <a:defRPr/>
            </a:pPr>
            <a:r>
              <a:rPr lang="fr-FR" sz="1000" b="1" dirty="0">
                <a:solidFill>
                  <a:schemeClr val="bg2">
                    <a:lumMod val="50000"/>
                  </a:schemeClr>
                </a:solidFill>
                <a:latin typeface="+mn-lt"/>
                <a:ea typeface="Nothing You Could Do" pitchFamily="2" charset="0"/>
                <a:cs typeface="Nothing You Could Do" pitchFamily="2" charset="0"/>
              </a:rPr>
              <a:t>………………………………………………………….…………………………………………………………..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5" descr="wood_varnish_9271244"/>
          <p:cNvPicPr>
            <a:picLocks noChangeAspect="1" noChangeArrowheads="1"/>
          </p:cNvPicPr>
          <p:nvPr/>
        </p:nvPicPr>
        <p:blipFill>
          <a:blip r:embed="rId2" cstate="print">
            <a:lum bright="-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6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3" descr="liv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0" t="3456" r="6119" b="11470"/>
          <a:stretch>
            <a:fillRect/>
          </a:stretch>
        </p:blipFill>
        <p:spPr bwMode="auto">
          <a:xfrm rot="195843">
            <a:off x="52388" y="168275"/>
            <a:ext cx="9039225" cy="66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36"/>
          <p:cNvSpPr txBox="1">
            <a:spLocks noChangeArrowheads="1"/>
          </p:cNvSpPr>
          <p:nvPr/>
        </p:nvSpPr>
        <p:spPr bwMode="auto">
          <a:xfrm rot="195843">
            <a:off x="431800" y="442913"/>
            <a:ext cx="3346450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Anthropologie (20%)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Grimper (40%)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Premiers Soins (30%)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Archéologie (01%)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Histoire (20%)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Psychanalyse (01%)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Arts (05%)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Histoire Naturelle (10%)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Psychologie (15%)		40%</a:t>
            </a: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………………………………………….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Lancer (25%)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Sauter (25%)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…………………………………………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Langue Natale (EDU x 5)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Se Cacher (10%)</a:t>
            </a:r>
            <a:r>
              <a:rPr lang="fr-FR" sz="1000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		3</a:t>
            </a:r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0% 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Arts Martiaux (01%)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Anglais</a:t>
            </a:r>
            <a:r>
              <a:rPr lang="fr-FR" sz="1000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			</a:t>
            </a:r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55 %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Serrurerie (01%)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Astronomie (01%)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Langues Etrangères (01%)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Suivre une Piste (10%)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Baratin (05%)</a:t>
            </a:r>
            <a:r>
              <a:rPr lang="fr-FR" sz="1000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		</a:t>
            </a:r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40%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Français</a:t>
            </a:r>
            <a:r>
              <a:rPr lang="fr-FR" sz="1000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			</a:t>
            </a:r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15%</a:t>
            </a: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Trouver Objet Caché (25%)40 %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Bibliothèque (25%)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Haïtien</a:t>
            </a:r>
            <a:r>
              <a:rPr lang="fr-FR" sz="1000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			</a:t>
            </a:r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15%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Biologie (01%)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Bloquer (DEX x 2)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Marchandage (05%)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Chimie (01%)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Mécanique (20%)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  <a:p>
            <a:pPr eaLnBrk="1" hangingPunct="1"/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Comptabilité (10%)</a:t>
            </a:r>
            <a:endParaRPr lang="fr-FR" sz="1000">
              <a:latin typeface="Lucida Handwriting" pitchFamily="66" charset="0"/>
              <a:ea typeface="Nothing You Could Do" pitchFamily="2" charset="0"/>
              <a:cs typeface="Nothing You Could Do" pitchFamily="2" charset="0"/>
            </a:endParaRPr>
          </a:p>
        </p:txBody>
      </p:sp>
      <p:grpSp>
        <p:nvGrpSpPr>
          <p:cNvPr id="8197" name="Groupe 10"/>
          <p:cNvGrpSpPr>
            <a:grpSpLocks/>
          </p:cNvGrpSpPr>
          <p:nvPr/>
        </p:nvGrpSpPr>
        <p:grpSpPr bwMode="auto">
          <a:xfrm>
            <a:off x="9756775" y="290513"/>
            <a:ext cx="2459038" cy="6421437"/>
            <a:chOff x="5725510" y="485347"/>
            <a:chExt cx="2459201" cy="6420785"/>
          </a:xfrm>
        </p:grpSpPr>
        <p:sp>
          <p:nvSpPr>
            <p:cNvPr id="8199" name="Text Box 35"/>
            <p:cNvSpPr txBox="1">
              <a:spLocks noChangeArrowheads="1"/>
            </p:cNvSpPr>
            <p:nvPr/>
          </p:nvSpPr>
          <p:spPr bwMode="auto">
            <a:xfrm rot="372480">
              <a:off x="5848495" y="598925"/>
              <a:ext cx="2336216" cy="6307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fr-FR" sz="1000" b="1"/>
                <a:t>Armes à feu</a:t>
              </a:r>
              <a:endParaRPr lang="fr-FR" sz="1000"/>
            </a:p>
            <a:p>
              <a:pPr algn="r" eaLnBrk="1" hangingPunct="1"/>
              <a:r>
                <a:rPr lang="fr-FR" sz="1000" b="1"/>
                <a:t>Conduire automobile (20%)</a:t>
              </a:r>
              <a:endParaRPr lang="fr-FR" sz="1000"/>
            </a:p>
            <a:p>
              <a:pPr algn="r" eaLnBrk="1" hangingPunct="1"/>
              <a:r>
                <a:rPr lang="fr-FR" sz="1000" b="1"/>
                <a:t>Monter à Cheval (05%)</a:t>
              </a:r>
              <a:endParaRPr lang="fr-FR" sz="1000"/>
            </a:p>
            <a:p>
              <a:pPr algn="r" eaLnBrk="1" hangingPunct="1"/>
              <a:r>
                <a:rPr lang="fr-FR" sz="1000" b="1"/>
                <a:t>Arme de poing (40%)</a:t>
              </a:r>
              <a:endParaRPr lang="fr-FR" sz="1000"/>
            </a:p>
            <a:p>
              <a:pPr algn="r" eaLnBrk="1" hangingPunct="1"/>
              <a:r>
                <a:rPr lang="fr-FR" sz="1000" b="1"/>
                <a:t>Conduire Engin Lourd (01%)</a:t>
              </a:r>
              <a:endParaRPr lang="fr-FR" sz="1000"/>
            </a:p>
            <a:p>
              <a:pPr algn="r" eaLnBrk="1" hangingPunct="1"/>
              <a:r>
                <a:rPr lang="fr-FR" sz="1000" b="1"/>
                <a:t>Mythe de Cthulhu</a:t>
              </a:r>
              <a:endParaRPr lang="fr-FR" sz="1000"/>
            </a:p>
            <a:p>
              <a:pPr algn="r" eaLnBrk="1" hangingPunct="1"/>
              <a:r>
                <a:rPr lang="fr-FR" sz="1000" b="1"/>
                <a:t>Fusil (25%)</a:t>
              </a:r>
              <a:endParaRPr lang="fr-FR" sz="1000"/>
            </a:p>
            <a:p>
              <a:pPr algn="r" eaLnBrk="1" hangingPunct="1"/>
              <a:r>
                <a:rPr lang="fr-FR" sz="1000" b="1"/>
                <a:t>Crédit (15%)</a:t>
              </a:r>
            </a:p>
            <a:p>
              <a:pPr algn="r" eaLnBrk="1" hangingPunct="1"/>
              <a:r>
                <a:rPr lang="fr-FR" sz="1000" b="1"/>
                <a:t>Nager (25%)</a:t>
              </a:r>
              <a:endParaRPr lang="fr-FR" sz="1000"/>
            </a:p>
            <a:p>
              <a:pPr algn="r" eaLnBrk="1" hangingPunct="1"/>
              <a:r>
                <a:rPr lang="fr-FR" sz="1000" b="1"/>
                <a:t>Fusil de chasse (60%)</a:t>
              </a:r>
              <a:endParaRPr lang="fr-FR" sz="1000"/>
            </a:p>
            <a:p>
              <a:pPr algn="r" eaLnBrk="1" hangingPunct="1"/>
              <a:r>
                <a:rPr lang="fr-FR" sz="1000" b="1"/>
                <a:t>Criminalistique (01%)</a:t>
              </a:r>
              <a:endParaRPr lang="fr-FR" sz="1000"/>
            </a:p>
            <a:p>
              <a:pPr algn="r" eaLnBrk="1" hangingPunct="1"/>
              <a:r>
                <a:rPr lang="fr-FR" sz="1000" b="1"/>
                <a:t>Navigation (10%)</a:t>
              </a:r>
              <a:endParaRPr lang="fr-FR" sz="1000"/>
            </a:p>
            <a:p>
              <a:pPr algn="r" eaLnBrk="1" hangingPunct="1"/>
              <a:r>
                <a:rPr lang="fr-FR" sz="1000" b="1"/>
                <a:t>Mitraillette (45%)</a:t>
              </a:r>
              <a:endParaRPr lang="fr-FR" sz="1000"/>
            </a:p>
            <a:p>
              <a:pPr algn="r" eaLnBrk="1" hangingPunct="1"/>
              <a:r>
                <a:rPr lang="fr-FR" sz="1000" b="1"/>
                <a:t>Déguisement (01%)</a:t>
              </a:r>
              <a:endParaRPr lang="fr-FR" sz="1000"/>
            </a:p>
            <a:p>
              <a:pPr algn="r" eaLnBrk="1" hangingPunct="1"/>
              <a:r>
                <a:rPr lang="fr-FR" sz="1000" b="1"/>
                <a:t>Occultisme (15%)</a:t>
              </a:r>
              <a:endParaRPr lang="fr-FR" sz="1000"/>
            </a:p>
            <a:p>
              <a:pPr algn="r" eaLnBrk="1" hangingPunct="1"/>
              <a:r>
                <a:rPr lang="fr-FR" sz="1000" b="1"/>
                <a:t>Mitrailleuse (15%)</a:t>
              </a:r>
              <a:endParaRPr lang="fr-FR" sz="1000"/>
            </a:p>
            <a:p>
              <a:pPr algn="r" eaLnBrk="1" hangingPunct="1"/>
              <a:r>
                <a:rPr lang="fr-FR" sz="1000" b="1"/>
                <a:t> Discrétion (15%)</a:t>
              </a:r>
              <a:endParaRPr lang="fr-FR" sz="1000"/>
            </a:p>
            <a:p>
              <a:pPr algn="r" eaLnBrk="1" hangingPunct="1"/>
              <a:r>
                <a:rPr lang="fr-FR" sz="1000" b="1"/>
                <a:t>Persuasion (25%)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Dissimulation (15%)</a:t>
              </a:r>
              <a:endParaRPr lang="fr-FR" sz="1000"/>
            </a:p>
            <a:p>
              <a:pPr algn="r" eaLnBrk="1" hangingPunct="1"/>
              <a:r>
                <a:rPr lang="fr-FR" sz="1000" b="1"/>
                <a:t>Pharmacologie (01%)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Droit (05%)</a:t>
              </a:r>
              <a:endParaRPr lang="fr-FR" sz="1000"/>
            </a:p>
            <a:p>
              <a:pPr algn="r" eaLnBrk="1" hangingPunct="1"/>
              <a:r>
                <a:rPr lang="fr-FR" sz="1000" b="1"/>
                <a:t>Photographie (10%)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 Ecouter (25%)</a:t>
              </a:r>
              <a:endParaRPr lang="fr-FR" sz="1000"/>
            </a:p>
            <a:p>
              <a:pPr algn="r" eaLnBrk="1" hangingPunct="1"/>
              <a:r>
                <a:rPr lang="fr-FR" sz="1000" b="1"/>
                <a:t>Physique (01%)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Electricité (10%)</a:t>
              </a:r>
              <a:endParaRPr lang="fr-FR" sz="1000"/>
            </a:p>
            <a:p>
              <a:pPr algn="r" eaLnBrk="1" hangingPunct="1"/>
              <a:r>
                <a:rPr lang="fr-FR" sz="1000" b="1"/>
                <a:t>Piloter (01%)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Esquiver (DEX x 2)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Géologie (01%)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  <a:p>
              <a:pPr algn="r" eaLnBrk="1" hangingPunct="1"/>
              <a:r>
                <a:rPr lang="fr-FR" sz="1000" b="1"/>
                <a:t>……………………………………</a:t>
              </a:r>
              <a:endParaRPr lang="fr-FR" sz="1000"/>
            </a:p>
          </p:txBody>
        </p:sp>
        <p:sp>
          <p:nvSpPr>
            <p:cNvPr id="8200" name="Text Box 35"/>
            <p:cNvSpPr txBox="1">
              <a:spLocks noChangeArrowheads="1"/>
            </p:cNvSpPr>
            <p:nvPr/>
          </p:nvSpPr>
          <p:spPr bwMode="auto">
            <a:xfrm rot="372480">
              <a:off x="5725510" y="485347"/>
              <a:ext cx="657852" cy="6307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r>
                <a:rPr lang="fr-FR" sz="1000" b="1"/>
                <a:t>40 % </a:t>
              </a:r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r>
                <a:rPr lang="fr-FR" sz="1000" b="1"/>
                <a:t>30 %</a:t>
              </a:r>
              <a:endParaRPr lang="fr-FR" sz="1000"/>
            </a:p>
            <a:p>
              <a:pPr algn="r" eaLnBrk="1" hangingPunct="1"/>
              <a:r>
                <a:rPr lang="fr-FR" sz="1000" b="1"/>
                <a:t>40 % </a:t>
              </a:r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r>
                <a:rPr lang="fr-FR" sz="1000" b="1"/>
                <a:t>50 %</a:t>
              </a:r>
              <a:endParaRPr lang="fr-FR" sz="1000"/>
            </a:p>
            <a:p>
              <a:pPr algn="r" eaLnBrk="1" hangingPunct="1"/>
              <a:endParaRPr lang="fr-FR" sz="1000" b="1"/>
            </a:p>
            <a:p>
              <a:pPr algn="r" eaLnBrk="1" hangingPunct="1"/>
              <a:r>
                <a:rPr lang="fr-FR" sz="1000" b="1"/>
                <a:t>50 % </a:t>
              </a:r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  <a:p>
              <a:pPr algn="r" eaLnBrk="1" hangingPunct="1"/>
              <a:endParaRPr lang="fr-FR" sz="1000" b="1"/>
            </a:p>
          </p:txBody>
        </p:sp>
      </p:grpSp>
      <p:sp>
        <p:nvSpPr>
          <p:cNvPr id="8198" name="Rectangle 12"/>
          <p:cNvSpPr>
            <a:spLocks noChangeArrowheads="1"/>
          </p:cNvSpPr>
          <p:nvPr/>
        </p:nvSpPr>
        <p:spPr bwMode="auto">
          <a:xfrm rot="312108">
            <a:off x="4557713" y="544513"/>
            <a:ext cx="2871787" cy="640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Médecine (05%)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Armes à feu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Conduire automobile (20%)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Monter à Cheval (05%)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Arme de poing (40%)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Conduire Engin Lourd (01%)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Mythe de Cthulhu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Fusil (25%)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Crédit (15%)		40 %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Nager (25%)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Fusil de chasse (60%)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Criminalistique (01%)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Navigation (10%)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Mitraillette (45%)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Déguisement (01%)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Occultisme (15%)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Mitrailleuse (15%)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Discrétion (15%)	30 %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Persuasion (25%)	40 %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Dissimulation (15%)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Pharmacologie (01%)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Droit (05%)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Photographie (10%)	50 %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Ecouter (25%)		50 %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Physique (01%)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Electricité (10%)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Piloter (01%)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Esquiver (DEX x 2)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Géologie (01%)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  <a:p>
            <a:r>
              <a:rPr lang="fr-FR" sz="1000" b="1">
                <a:latin typeface="Lucida Handwriting" pitchFamily="66" charset="0"/>
                <a:ea typeface="Nothing You Could Do" pitchFamily="2" charset="0"/>
                <a:cs typeface="Nothing You Could Do" pitchFamily="2" charset="0"/>
              </a:rPr>
              <a:t>………………………………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21" descr="Torso"/>
          <p:cNvPicPr>
            <a:picLocks noChangeAspect="1" noChangeArrowheads="1"/>
          </p:cNvPicPr>
          <p:nvPr/>
        </p:nvPicPr>
        <p:blipFill>
          <a:blip r:embed="rId2" cstate="print">
            <a:lum brigh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127" descr="L:\tchullhu\Image\CAT scan cervea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211387"/>
            <a:ext cx="2210654" cy="261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283" descr="blair-witch-ii-2000-06-g copi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70"/>
          <a:stretch>
            <a:fillRect/>
          </a:stretch>
        </p:blipFill>
        <p:spPr bwMode="auto">
          <a:xfrm>
            <a:off x="4422775" y="0"/>
            <a:ext cx="472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284"/>
          <p:cNvGrpSpPr>
            <a:grpSpLocks/>
          </p:cNvGrpSpPr>
          <p:nvPr/>
        </p:nvGrpSpPr>
        <p:grpSpPr bwMode="auto">
          <a:xfrm>
            <a:off x="-153988" y="-100013"/>
            <a:ext cx="1041401" cy="4902201"/>
            <a:chOff x="7235" y="-380"/>
            <a:chExt cx="656" cy="3088"/>
          </a:xfrm>
        </p:grpSpPr>
        <p:pic>
          <p:nvPicPr>
            <p:cNvPr id="9344" name="Picture 35" descr="fiche t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" y="-380"/>
              <a:ext cx="656" cy="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45" name="Text Box 40"/>
            <p:cNvSpPr txBox="1">
              <a:spLocks noChangeArrowheads="1"/>
            </p:cNvSpPr>
            <p:nvPr/>
          </p:nvSpPr>
          <p:spPr bwMode="auto">
            <a:xfrm>
              <a:off x="7416" y="202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>
                  <a:latin typeface="28 Days Later" pitchFamily="34" charset="0"/>
                </a:rPr>
                <a:t>1</a:t>
              </a:r>
            </a:p>
          </p:txBody>
        </p:sp>
        <p:sp>
          <p:nvSpPr>
            <p:cNvPr id="9346" name="Text Box 41"/>
            <p:cNvSpPr txBox="1">
              <a:spLocks noChangeArrowheads="1"/>
            </p:cNvSpPr>
            <p:nvPr/>
          </p:nvSpPr>
          <p:spPr bwMode="auto">
            <a:xfrm>
              <a:off x="7371" y="890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>
                  <a:latin typeface="28 Days Later" pitchFamily="34" charset="0"/>
                </a:rPr>
                <a:t>30</a:t>
              </a:r>
            </a:p>
          </p:txBody>
        </p:sp>
        <p:sp>
          <p:nvSpPr>
            <p:cNvPr id="9347" name="Text Box 42"/>
            <p:cNvSpPr txBox="1">
              <a:spLocks noChangeArrowheads="1"/>
            </p:cNvSpPr>
            <p:nvPr/>
          </p:nvSpPr>
          <p:spPr bwMode="auto">
            <a:xfrm>
              <a:off x="7361" y="1253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>
                  <a:latin typeface="28 Days Later" pitchFamily="34" charset="0"/>
                </a:rPr>
                <a:t>20</a:t>
              </a:r>
            </a:p>
          </p:txBody>
        </p:sp>
        <p:sp>
          <p:nvSpPr>
            <p:cNvPr id="9348" name="Text Box 44"/>
            <p:cNvSpPr txBox="1">
              <a:spLocks noChangeArrowheads="1"/>
            </p:cNvSpPr>
            <p:nvPr/>
          </p:nvSpPr>
          <p:spPr bwMode="auto">
            <a:xfrm>
              <a:off x="7362" y="1634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>
                  <a:latin typeface="28 Days Later" pitchFamily="34" charset="0"/>
                </a:rPr>
                <a:t>10</a:t>
              </a:r>
            </a:p>
          </p:txBody>
        </p:sp>
        <p:sp>
          <p:nvSpPr>
            <p:cNvPr id="9349" name="Text Box 45"/>
            <p:cNvSpPr txBox="1">
              <a:spLocks noChangeArrowheads="1"/>
            </p:cNvSpPr>
            <p:nvPr/>
          </p:nvSpPr>
          <p:spPr bwMode="auto">
            <a:xfrm>
              <a:off x="7371" y="382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>
                  <a:latin typeface="28 Days Later" pitchFamily="34" charset="0"/>
                </a:rPr>
                <a:t>45</a:t>
              </a:r>
            </a:p>
          </p:txBody>
        </p:sp>
      </p:grpSp>
      <p:pic>
        <p:nvPicPr>
          <p:cNvPr id="9222" name="Picture 127" descr="C:\Users\Renaud\jdr\tchulhu\Image\5044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-77788"/>
            <a:ext cx="4859338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8" descr="C:\Users\Renaud\jdr\tchulhu\Image\8084993-jeune-femme-folie-avec-la-camisole-de-force-regardant-cam-ra-close-up-portrai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8213" y="1614488"/>
            <a:ext cx="4765675" cy="68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203"/>
          <p:cNvSpPr txBox="1">
            <a:spLocks noChangeArrowheads="1"/>
          </p:cNvSpPr>
          <p:nvPr/>
        </p:nvSpPr>
        <p:spPr bwMode="auto">
          <a:xfrm>
            <a:off x="5435600" y="-100013"/>
            <a:ext cx="29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0</a:t>
            </a:r>
          </a:p>
        </p:txBody>
      </p:sp>
      <p:sp>
        <p:nvSpPr>
          <p:cNvPr id="9225" name="Text Box 204"/>
          <p:cNvSpPr txBox="1">
            <a:spLocks noChangeArrowheads="1"/>
          </p:cNvSpPr>
          <p:nvPr/>
        </p:nvSpPr>
        <p:spPr bwMode="auto">
          <a:xfrm>
            <a:off x="5364163" y="539750"/>
            <a:ext cx="358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10</a:t>
            </a:r>
          </a:p>
        </p:txBody>
      </p:sp>
      <p:sp>
        <p:nvSpPr>
          <p:cNvPr id="9226" name="Text Box 205"/>
          <p:cNvSpPr txBox="1">
            <a:spLocks noChangeArrowheads="1"/>
          </p:cNvSpPr>
          <p:nvPr/>
        </p:nvSpPr>
        <p:spPr bwMode="auto">
          <a:xfrm>
            <a:off x="5340350" y="1255713"/>
            <a:ext cx="404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20</a:t>
            </a:r>
          </a:p>
        </p:txBody>
      </p:sp>
      <p:sp>
        <p:nvSpPr>
          <p:cNvPr id="9227" name="Text Box 206"/>
          <p:cNvSpPr txBox="1">
            <a:spLocks noChangeArrowheads="1"/>
          </p:cNvSpPr>
          <p:nvPr/>
        </p:nvSpPr>
        <p:spPr bwMode="auto">
          <a:xfrm>
            <a:off x="5343525" y="1968500"/>
            <a:ext cx="398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30</a:t>
            </a:r>
          </a:p>
        </p:txBody>
      </p:sp>
      <p:sp>
        <p:nvSpPr>
          <p:cNvPr id="9228" name="Text Box 207"/>
          <p:cNvSpPr txBox="1">
            <a:spLocks noChangeArrowheads="1"/>
          </p:cNvSpPr>
          <p:nvPr/>
        </p:nvSpPr>
        <p:spPr bwMode="auto">
          <a:xfrm>
            <a:off x="5364163" y="2705100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40</a:t>
            </a:r>
          </a:p>
        </p:txBody>
      </p:sp>
      <p:sp>
        <p:nvSpPr>
          <p:cNvPr id="9229" name="Text Box 208"/>
          <p:cNvSpPr txBox="1">
            <a:spLocks noChangeArrowheads="1"/>
          </p:cNvSpPr>
          <p:nvPr/>
        </p:nvSpPr>
        <p:spPr bwMode="auto">
          <a:xfrm>
            <a:off x="5373688" y="3419475"/>
            <a:ext cx="407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50</a:t>
            </a:r>
          </a:p>
        </p:txBody>
      </p:sp>
      <p:sp>
        <p:nvSpPr>
          <p:cNvPr id="9230" name="Text Box 209"/>
          <p:cNvSpPr txBox="1">
            <a:spLocks noChangeArrowheads="1"/>
          </p:cNvSpPr>
          <p:nvPr/>
        </p:nvSpPr>
        <p:spPr bwMode="auto">
          <a:xfrm>
            <a:off x="5386388" y="414178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60</a:t>
            </a:r>
          </a:p>
        </p:txBody>
      </p:sp>
      <p:sp>
        <p:nvSpPr>
          <p:cNvPr id="9231" name="Text Box 210"/>
          <p:cNvSpPr txBox="1">
            <a:spLocks noChangeArrowheads="1"/>
          </p:cNvSpPr>
          <p:nvPr/>
        </p:nvSpPr>
        <p:spPr bwMode="auto">
          <a:xfrm>
            <a:off x="5368925" y="4865688"/>
            <a:ext cx="40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70</a:t>
            </a:r>
          </a:p>
        </p:txBody>
      </p:sp>
      <p:sp>
        <p:nvSpPr>
          <p:cNvPr id="9232" name="Text Box 211"/>
          <p:cNvSpPr txBox="1">
            <a:spLocks noChangeArrowheads="1"/>
          </p:cNvSpPr>
          <p:nvPr/>
        </p:nvSpPr>
        <p:spPr bwMode="auto">
          <a:xfrm>
            <a:off x="5354638" y="5583238"/>
            <a:ext cx="409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80</a:t>
            </a:r>
          </a:p>
        </p:txBody>
      </p:sp>
      <p:sp>
        <p:nvSpPr>
          <p:cNvPr id="9233" name="Text Box 212"/>
          <p:cNvSpPr txBox="1">
            <a:spLocks noChangeArrowheads="1"/>
          </p:cNvSpPr>
          <p:nvPr/>
        </p:nvSpPr>
        <p:spPr bwMode="auto">
          <a:xfrm>
            <a:off x="5380038" y="6281738"/>
            <a:ext cx="3984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90</a:t>
            </a:r>
          </a:p>
        </p:txBody>
      </p:sp>
      <p:sp>
        <p:nvSpPr>
          <p:cNvPr id="9234" name="Text Box 215"/>
          <p:cNvSpPr txBox="1">
            <a:spLocks noChangeArrowheads="1"/>
          </p:cNvSpPr>
          <p:nvPr/>
        </p:nvSpPr>
        <p:spPr bwMode="auto">
          <a:xfrm>
            <a:off x="5373688" y="6572250"/>
            <a:ext cx="398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28 Days Later" pitchFamily="34" charset="0"/>
              </a:rPr>
              <a:t>94</a:t>
            </a:r>
          </a:p>
        </p:txBody>
      </p:sp>
      <p:grpSp>
        <p:nvGrpSpPr>
          <p:cNvPr id="9235" name="Group 225"/>
          <p:cNvGrpSpPr>
            <a:grpSpLocks/>
          </p:cNvGrpSpPr>
          <p:nvPr/>
        </p:nvGrpSpPr>
        <p:grpSpPr bwMode="auto">
          <a:xfrm rot="10800000" flipH="1">
            <a:off x="4384675" y="-17463"/>
            <a:ext cx="1033463" cy="6858001"/>
            <a:chOff x="2799" y="0"/>
            <a:chExt cx="489" cy="4320"/>
          </a:xfrm>
        </p:grpSpPr>
        <p:sp>
          <p:nvSpPr>
            <p:cNvPr id="9248" name="Line 55"/>
            <p:cNvSpPr>
              <a:spLocks noChangeShapeType="1"/>
            </p:cNvSpPr>
            <p:nvPr/>
          </p:nvSpPr>
          <p:spPr bwMode="auto">
            <a:xfrm>
              <a:off x="2817" y="4156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49" name="Line 51"/>
            <p:cNvSpPr>
              <a:spLocks noChangeShapeType="1"/>
            </p:cNvSpPr>
            <p:nvPr/>
          </p:nvSpPr>
          <p:spPr bwMode="auto">
            <a:xfrm>
              <a:off x="2799" y="0"/>
              <a:ext cx="0" cy="432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0" name="Line 52"/>
            <p:cNvSpPr>
              <a:spLocks noChangeShapeType="1"/>
            </p:cNvSpPr>
            <p:nvPr/>
          </p:nvSpPr>
          <p:spPr bwMode="auto">
            <a:xfrm>
              <a:off x="2799" y="4201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1" name="Line 54"/>
            <p:cNvSpPr>
              <a:spLocks noChangeShapeType="1"/>
            </p:cNvSpPr>
            <p:nvPr/>
          </p:nvSpPr>
          <p:spPr bwMode="auto">
            <a:xfrm>
              <a:off x="2799" y="22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2" name="Line 56"/>
            <p:cNvSpPr>
              <a:spLocks noChangeShapeType="1"/>
            </p:cNvSpPr>
            <p:nvPr/>
          </p:nvSpPr>
          <p:spPr bwMode="auto">
            <a:xfrm>
              <a:off x="2799" y="4305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3" name="Line 57"/>
            <p:cNvSpPr>
              <a:spLocks noChangeShapeType="1"/>
            </p:cNvSpPr>
            <p:nvPr/>
          </p:nvSpPr>
          <p:spPr bwMode="auto">
            <a:xfrm>
              <a:off x="2799" y="119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4" name="Line 58"/>
            <p:cNvSpPr>
              <a:spLocks noChangeShapeType="1"/>
            </p:cNvSpPr>
            <p:nvPr/>
          </p:nvSpPr>
          <p:spPr bwMode="auto">
            <a:xfrm>
              <a:off x="2799" y="210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5" name="Line 59"/>
            <p:cNvSpPr>
              <a:spLocks noChangeShapeType="1"/>
            </p:cNvSpPr>
            <p:nvPr/>
          </p:nvSpPr>
          <p:spPr bwMode="auto">
            <a:xfrm>
              <a:off x="2799" y="300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6" name="Line 60"/>
            <p:cNvSpPr>
              <a:spLocks noChangeShapeType="1"/>
            </p:cNvSpPr>
            <p:nvPr/>
          </p:nvSpPr>
          <p:spPr bwMode="auto">
            <a:xfrm>
              <a:off x="2799" y="391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7" name="Line 61"/>
            <p:cNvSpPr>
              <a:spLocks noChangeShapeType="1"/>
            </p:cNvSpPr>
            <p:nvPr/>
          </p:nvSpPr>
          <p:spPr bwMode="auto">
            <a:xfrm>
              <a:off x="2799" y="482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8" name="Line 62"/>
            <p:cNvSpPr>
              <a:spLocks noChangeShapeType="1"/>
            </p:cNvSpPr>
            <p:nvPr/>
          </p:nvSpPr>
          <p:spPr bwMode="auto">
            <a:xfrm>
              <a:off x="2799" y="572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9" name="Line 63"/>
            <p:cNvSpPr>
              <a:spLocks noChangeShapeType="1"/>
            </p:cNvSpPr>
            <p:nvPr/>
          </p:nvSpPr>
          <p:spPr bwMode="auto">
            <a:xfrm>
              <a:off x="2799" y="663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0" name="Line 64"/>
            <p:cNvSpPr>
              <a:spLocks noChangeShapeType="1"/>
            </p:cNvSpPr>
            <p:nvPr/>
          </p:nvSpPr>
          <p:spPr bwMode="auto">
            <a:xfrm>
              <a:off x="2799" y="754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1" name="Line 65"/>
            <p:cNvSpPr>
              <a:spLocks noChangeShapeType="1"/>
            </p:cNvSpPr>
            <p:nvPr/>
          </p:nvSpPr>
          <p:spPr bwMode="auto">
            <a:xfrm>
              <a:off x="2799" y="845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2" name="Line 66"/>
            <p:cNvSpPr>
              <a:spLocks noChangeShapeType="1"/>
            </p:cNvSpPr>
            <p:nvPr/>
          </p:nvSpPr>
          <p:spPr bwMode="auto">
            <a:xfrm>
              <a:off x="2799" y="935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3" name="Line 67"/>
            <p:cNvSpPr>
              <a:spLocks noChangeShapeType="1"/>
            </p:cNvSpPr>
            <p:nvPr/>
          </p:nvSpPr>
          <p:spPr bwMode="auto">
            <a:xfrm>
              <a:off x="2799" y="1026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4" name="Line 68"/>
            <p:cNvSpPr>
              <a:spLocks noChangeShapeType="1"/>
            </p:cNvSpPr>
            <p:nvPr/>
          </p:nvSpPr>
          <p:spPr bwMode="auto">
            <a:xfrm>
              <a:off x="2799" y="1117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5" name="Line 69"/>
            <p:cNvSpPr>
              <a:spLocks noChangeShapeType="1"/>
            </p:cNvSpPr>
            <p:nvPr/>
          </p:nvSpPr>
          <p:spPr bwMode="auto">
            <a:xfrm>
              <a:off x="2799" y="1207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6" name="Line 70"/>
            <p:cNvSpPr>
              <a:spLocks noChangeShapeType="1"/>
            </p:cNvSpPr>
            <p:nvPr/>
          </p:nvSpPr>
          <p:spPr bwMode="auto">
            <a:xfrm>
              <a:off x="2799" y="1298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7" name="Line 71"/>
            <p:cNvSpPr>
              <a:spLocks noChangeShapeType="1"/>
            </p:cNvSpPr>
            <p:nvPr/>
          </p:nvSpPr>
          <p:spPr bwMode="auto">
            <a:xfrm>
              <a:off x="2799" y="1389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8" name="Line 72"/>
            <p:cNvSpPr>
              <a:spLocks noChangeShapeType="1"/>
            </p:cNvSpPr>
            <p:nvPr/>
          </p:nvSpPr>
          <p:spPr bwMode="auto">
            <a:xfrm>
              <a:off x="2799" y="1480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9" name="Line 73"/>
            <p:cNvSpPr>
              <a:spLocks noChangeShapeType="1"/>
            </p:cNvSpPr>
            <p:nvPr/>
          </p:nvSpPr>
          <p:spPr bwMode="auto">
            <a:xfrm>
              <a:off x="2799" y="1570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0" name="Line 74"/>
            <p:cNvSpPr>
              <a:spLocks noChangeShapeType="1"/>
            </p:cNvSpPr>
            <p:nvPr/>
          </p:nvSpPr>
          <p:spPr bwMode="auto">
            <a:xfrm>
              <a:off x="2799" y="1661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1" name="Line 75"/>
            <p:cNvSpPr>
              <a:spLocks noChangeShapeType="1"/>
            </p:cNvSpPr>
            <p:nvPr/>
          </p:nvSpPr>
          <p:spPr bwMode="auto">
            <a:xfrm>
              <a:off x="2799" y="1752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2" name="Line 76"/>
            <p:cNvSpPr>
              <a:spLocks noChangeShapeType="1"/>
            </p:cNvSpPr>
            <p:nvPr/>
          </p:nvSpPr>
          <p:spPr bwMode="auto">
            <a:xfrm>
              <a:off x="2799" y="1842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3" name="Line 77"/>
            <p:cNvSpPr>
              <a:spLocks noChangeShapeType="1"/>
            </p:cNvSpPr>
            <p:nvPr/>
          </p:nvSpPr>
          <p:spPr bwMode="auto">
            <a:xfrm>
              <a:off x="2799" y="1933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4" name="Line 78"/>
            <p:cNvSpPr>
              <a:spLocks noChangeShapeType="1"/>
            </p:cNvSpPr>
            <p:nvPr/>
          </p:nvSpPr>
          <p:spPr bwMode="auto">
            <a:xfrm>
              <a:off x="2799" y="2024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5" name="Line 79"/>
            <p:cNvSpPr>
              <a:spLocks noChangeShapeType="1"/>
            </p:cNvSpPr>
            <p:nvPr/>
          </p:nvSpPr>
          <p:spPr bwMode="auto">
            <a:xfrm>
              <a:off x="2799" y="2115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6" name="Line 80"/>
            <p:cNvSpPr>
              <a:spLocks noChangeShapeType="1"/>
            </p:cNvSpPr>
            <p:nvPr/>
          </p:nvSpPr>
          <p:spPr bwMode="auto">
            <a:xfrm>
              <a:off x="2799" y="2205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7" name="Line 81"/>
            <p:cNvSpPr>
              <a:spLocks noChangeShapeType="1"/>
            </p:cNvSpPr>
            <p:nvPr/>
          </p:nvSpPr>
          <p:spPr bwMode="auto">
            <a:xfrm>
              <a:off x="2799" y="2296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8" name="Line 82"/>
            <p:cNvSpPr>
              <a:spLocks noChangeShapeType="1"/>
            </p:cNvSpPr>
            <p:nvPr/>
          </p:nvSpPr>
          <p:spPr bwMode="auto">
            <a:xfrm>
              <a:off x="2799" y="2387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9" name="Line 83"/>
            <p:cNvSpPr>
              <a:spLocks noChangeShapeType="1"/>
            </p:cNvSpPr>
            <p:nvPr/>
          </p:nvSpPr>
          <p:spPr bwMode="auto">
            <a:xfrm>
              <a:off x="2799" y="2478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0" name="Line 84"/>
            <p:cNvSpPr>
              <a:spLocks noChangeShapeType="1"/>
            </p:cNvSpPr>
            <p:nvPr/>
          </p:nvSpPr>
          <p:spPr bwMode="auto">
            <a:xfrm>
              <a:off x="2799" y="2568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1" name="Line 85"/>
            <p:cNvSpPr>
              <a:spLocks noChangeShapeType="1"/>
            </p:cNvSpPr>
            <p:nvPr/>
          </p:nvSpPr>
          <p:spPr bwMode="auto">
            <a:xfrm>
              <a:off x="2799" y="2659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2" name="Line 86"/>
            <p:cNvSpPr>
              <a:spLocks noChangeShapeType="1"/>
            </p:cNvSpPr>
            <p:nvPr/>
          </p:nvSpPr>
          <p:spPr bwMode="auto">
            <a:xfrm>
              <a:off x="2799" y="2750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3" name="Line 87"/>
            <p:cNvSpPr>
              <a:spLocks noChangeShapeType="1"/>
            </p:cNvSpPr>
            <p:nvPr/>
          </p:nvSpPr>
          <p:spPr bwMode="auto">
            <a:xfrm>
              <a:off x="2799" y="2840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4" name="Line 88"/>
            <p:cNvSpPr>
              <a:spLocks noChangeShapeType="1"/>
            </p:cNvSpPr>
            <p:nvPr/>
          </p:nvSpPr>
          <p:spPr bwMode="auto">
            <a:xfrm>
              <a:off x="2799" y="2931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5" name="Line 89"/>
            <p:cNvSpPr>
              <a:spLocks noChangeShapeType="1"/>
            </p:cNvSpPr>
            <p:nvPr/>
          </p:nvSpPr>
          <p:spPr bwMode="auto">
            <a:xfrm>
              <a:off x="2799" y="3022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6" name="Line 90"/>
            <p:cNvSpPr>
              <a:spLocks noChangeShapeType="1"/>
            </p:cNvSpPr>
            <p:nvPr/>
          </p:nvSpPr>
          <p:spPr bwMode="auto">
            <a:xfrm>
              <a:off x="2799" y="4110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7" name="Line 92"/>
            <p:cNvSpPr>
              <a:spLocks noChangeShapeType="1"/>
            </p:cNvSpPr>
            <p:nvPr/>
          </p:nvSpPr>
          <p:spPr bwMode="auto">
            <a:xfrm>
              <a:off x="2799" y="3113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8" name="Line 93"/>
            <p:cNvSpPr>
              <a:spLocks noChangeShapeType="1"/>
            </p:cNvSpPr>
            <p:nvPr/>
          </p:nvSpPr>
          <p:spPr bwMode="auto">
            <a:xfrm>
              <a:off x="2799" y="3203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9" name="Line 94"/>
            <p:cNvSpPr>
              <a:spLocks noChangeShapeType="1"/>
            </p:cNvSpPr>
            <p:nvPr/>
          </p:nvSpPr>
          <p:spPr bwMode="auto">
            <a:xfrm>
              <a:off x="2799" y="3294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0" name="Line 95"/>
            <p:cNvSpPr>
              <a:spLocks noChangeShapeType="1"/>
            </p:cNvSpPr>
            <p:nvPr/>
          </p:nvSpPr>
          <p:spPr bwMode="auto">
            <a:xfrm>
              <a:off x="2799" y="3385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1" name="Line 96"/>
            <p:cNvSpPr>
              <a:spLocks noChangeShapeType="1"/>
            </p:cNvSpPr>
            <p:nvPr/>
          </p:nvSpPr>
          <p:spPr bwMode="auto">
            <a:xfrm>
              <a:off x="2799" y="3475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2" name="Line 97"/>
            <p:cNvSpPr>
              <a:spLocks noChangeShapeType="1"/>
            </p:cNvSpPr>
            <p:nvPr/>
          </p:nvSpPr>
          <p:spPr bwMode="auto">
            <a:xfrm>
              <a:off x="2799" y="3566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3" name="Line 98"/>
            <p:cNvSpPr>
              <a:spLocks noChangeShapeType="1"/>
            </p:cNvSpPr>
            <p:nvPr/>
          </p:nvSpPr>
          <p:spPr bwMode="auto">
            <a:xfrm>
              <a:off x="2799" y="3657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4" name="Line 99"/>
            <p:cNvSpPr>
              <a:spLocks noChangeShapeType="1"/>
            </p:cNvSpPr>
            <p:nvPr/>
          </p:nvSpPr>
          <p:spPr bwMode="auto">
            <a:xfrm>
              <a:off x="2799" y="3748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5" name="Line 100"/>
            <p:cNvSpPr>
              <a:spLocks noChangeShapeType="1"/>
            </p:cNvSpPr>
            <p:nvPr/>
          </p:nvSpPr>
          <p:spPr bwMode="auto">
            <a:xfrm>
              <a:off x="2799" y="3838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6" name="Line 101"/>
            <p:cNvSpPr>
              <a:spLocks noChangeShapeType="1"/>
            </p:cNvSpPr>
            <p:nvPr/>
          </p:nvSpPr>
          <p:spPr bwMode="auto">
            <a:xfrm>
              <a:off x="2799" y="3929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7" name="Line 102"/>
            <p:cNvSpPr>
              <a:spLocks noChangeShapeType="1"/>
            </p:cNvSpPr>
            <p:nvPr/>
          </p:nvSpPr>
          <p:spPr bwMode="auto">
            <a:xfrm>
              <a:off x="2799" y="4020"/>
              <a:ext cx="3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8" name="Line 104"/>
            <p:cNvSpPr>
              <a:spLocks noChangeShapeType="1"/>
            </p:cNvSpPr>
            <p:nvPr/>
          </p:nvSpPr>
          <p:spPr bwMode="auto">
            <a:xfrm>
              <a:off x="2817" y="4065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9" name="Line 105"/>
            <p:cNvSpPr>
              <a:spLocks noChangeShapeType="1"/>
            </p:cNvSpPr>
            <p:nvPr/>
          </p:nvSpPr>
          <p:spPr bwMode="auto">
            <a:xfrm>
              <a:off x="2817" y="3974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0" name="Line 106"/>
            <p:cNvSpPr>
              <a:spLocks noChangeShapeType="1"/>
            </p:cNvSpPr>
            <p:nvPr/>
          </p:nvSpPr>
          <p:spPr bwMode="auto">
            <a:xfrm>
              <a:off x="2817" y="3884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1" name="Line 107"/>
            <p:cNvSpPr>
              <a:spLocks noChangeShapeType="1"/>
            </p:cNvSpPr>
            <p:nvPr/>
          </p:nvSpPr>
          <p:spPr bwMode="auto">
            <a:xfrm>
              <a:off x="2817" y="3793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2" name="Line 108"/>
            <p:cNvSpPr>
              <a:spLocks noChangeShapeType="1"/>
            </p:cNvSpPr>
            <p:nvPr/>
          </p:nvSpPr>
          <p:spPr bwMode="auto">
            <a:xfrm>
              <a:off x="2817" y="3702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3" name="Line 109"/>
            <p:cNvSpPr>
              <a:spLocks noChangeShapeType="1"/>
            </p:cNvSpPr>
            <p:nvPr/>
          </p:nvSpPr>
          <p:spPr bwMode="auto">
            <a:xfrm>
              <a:off x="2817" y="3612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4" name="Line 110"/>
            <p:cNvSpPr>
              <a:spLocks noChangeShapeType="1"/>
            </p:cNvSpPr>
            <p:nvPr/>
          </p:nvSpPr>
          <p:spPr bwMode="auto">
            <a:xfrm>
              <a:off x="2817" y="3521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5" name="Line 111"/>
            <p:cNvSpPr>
              <a:spLocks noChangeShapeType="1"/>
            </p:cNvSpPr>
            <p:nvPr/>
          </p:nvSpPr>
          <p:spPr bwMode="auto">
            <a:xfrm>
              <a:off x="2817" y="3430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6" name="Line 112"/>
            <p:cNvSpPr>
              <a:spLocks noChangeShapeType="1"/>
            </p:cNvSpPr>
            <p:nvPr/>
          </p:nvSpPr>
          <p:spPr bwMode="auto">
            <a:xfrm>
              <a:off x="2817" y="3339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7" name="Line 113"/>
            <p:cNvSpPr>
              <a:spLocks noChangeShapeType="1"/>
            </p:cNvSpPr>
            <p:nvPr/>
          </p:nvSpPr>
          <p:spPr bwMode="auto">
            <a:xfrm>
              <a:off x="2817" y="3249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8" name="Line 114"/>
            <p:cNvSpPr>
              <a:spLocks noChangeShapeType="1"/>
            </p:cNvSpPr>
            <p:nvPr/>
          </p:nvSpPr>
          <p:spPr bwMode="auto">
            <a:xfrm>
              <a:off x="2817" y="3158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9" name="Line 115"/>
            <p:cNvSpPr>
              <a:spLocks noChangeShapeType="1"/>
            </p:cNvSpPr>
            <p:nvPr/>
          </p:nvSpPr>
          <p:spPr bwMode="auto">
            <a:xfrm>
              <a:off x="2817" y="3067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0" name="Line 116"/>
            <p:cNvSpPr>
              <a:spLocks noChangeShapeType="1"/>
            </p:cNvSpPr>
            <p:nvPr/>
          </p:nvSpPr>
          <p:spPr bwMode="auto">
            <a:xfrm>
              <a:off x="2817" y="2976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1" name="Line 117"/>
            <p:cNvSpPr>
              <a:spLocks noChangeShapeType="1"/>
            </p:cNvSpPr>
            <p:nvPr/>
          </p:nvSpPr>
          <p:spPr bwMode="auto">
            <a:xfrm>
              <a:off x="2817" y="2886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2" name="Line 118"/>
            <p:cNvSpPr>
              <a:spLocks noChangeShapeType="1"/>
            </p:cNvSpPr>
            <p:nvPr/>
          </p:nvSpPr>
          <p:spPr bwMode="auto">
            <a:xfrm>
              <a:off x="2817" y="2795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3" name="Line 119"/>
            <p:cNvSpPr>
              <a:spLocks noChangeShapeType="1"/>
            </p:cNvSpPr>
            <p:nvPr/>
          </p:nvSpPr>
          <p:spPr bwMode="auto">
            <a:xfrm>
              <a:off x="2817" y="2704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4" name="Line 120"/>
            <p:cNvSpPr>
              <a:spLocks noChangeShapeType="1"/>
            </p:cNvSpPr>
            <p:nvPr/>
          </p:nvSpPr>
          <p:spPr bwMode="auto">
            <a:xfrm>
              <a:off x="2817" y="2614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5" name="Line 121"/>
            <p:cNvSpPr>
              <a:spLocks noChangeShapeType="1"/>
            </p:cNvSpPr>
            <p:nvPr/>
          </p:nvSpPr>
          <p:spPr bwMode="auto">
            <a:xfrm>
              <a:off x="2817" y="2523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6" name="Line 122"/>
            <p:cNvSpPr>
              <a:spLocks noChangeShapeType="1"/>
            </p:cNvSpPr>
            <p:nvPr/>
          </p:nvSpPr>
          <p:spPr bwMode="auto">
            <a:xfrm>
              <a:off x="2817" y="2432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7" name="Line 123"/>
            <p:cNvSpPr>
              <a:spLocks noChangeShapeType="1"/>
            </p:cNvSpPr>
            <p:nvPr/>
          </p:nvSpPr>
          <p:spPr bwMode="auto">
            <a:xfrm>
              <a:off x="2817" y="2341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8" name="Line 124"/>
            <p:cNvSpPr>
              <a:spLocks noChangeShapeType="1"/>
            </p:cNvSpPr>
            <p:nvPr/>
          </p:nvSpPr>
          <p:spPr bwMode="auto">
            <a:xfrm>
              <a:off x="2817" y="2251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9" name="Line 125"/>
            <p:cNvSpPr>
              <a:spLocks noChangeShapeType="1"/>
            </p:cNvSpPr>
            <p:nvPr/>
          </p:nvSpPr>
          <p:spPr bwMode="auto">
            <a:xfrm>
              <a:off x="2817" y="2160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0" name="Line 126"/>
            <p:cNvSpPr>
              <a:spLocks noChangeShapeType="1"/>
            </p:cNvSpPr>
            <p:nvPr/>
          </p:nvSpPr>
          <p:spPr bwMode="auto">
            <a:xfrm>
              <a:off x="2817" y="2069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1" name="Line 127"/>
            <p:cNvSpPr>
              <a:spLocks noChangeShapeType="1"/>
            </p:cNvSpPr>
            <p:nvPr/>
          </p:nvSpPr>
          <p:spPr bwMode="auto">
            <a:xfrm>
              <a:off x="2817" y="1979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2" name="Line 128"/>
            <p:cNvSpPr>
              <a:spLocks noChangeShapeType="1"/>
            </p:cNvSpPr>
            <p:nvPr/>
          </p:nvSpPr>
          <p:spPr bwMode="auto">
            <a:xfrm>
              <a:off x="2817" y="1888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3" name="Line 129"/>
            <p:cNvSpPr>
              <a:spLocks noChangeShapeType="1"/>
            </p:cNvSpPr>
            <p:nvPr/>
          </p:nvSpPr>
          <p:spPr bwMode="auto">
            <a:xfrm>
              <a:off x="2817" y="1797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4" name="Line 130"/>
            <p:cNvSpPr>
              <a:spLocks noChangeShapeType="1"/>
            </p:cNvSpPr>
            <p:nvPr/>
          </p:nvSpPr>
          <p:spPr bwMode="auto">
            <a:xfrm>
              <a:off x="2817" y="1706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5" name="Line 131"/>
            <p:cNvSpPr>
              <a:spLocks noChangeShapeType="1"/>
            </p:cNvSpPr>
            <p:nvPr/>
          </p:nvSpPr>
          <p:spPr bwMode="auto">
            <a:xfrm>
              <a:off x="2817" y="1616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6" name="Line 132"/>
            <p:cNvSpPr>
              <a:spLocks noChangeShapeType="1"/>
            </p:cNvSpPr>
            <p:nvPr/>
          </p:nvSpPr>
          <p:spPr bwMode="auto">
            <a:xfrm>
              <a:off x="2817" y="1525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7" name="Line 133"/>
            <p:cNvSpPr>
              <a:spLocks noChangeShapeType="1"/>
            </p:cNvSpPr>
            <p:nvPr/>
          </p:nvSpPr>
          <p:spPr bwMode="auto">
            <a:xfrm>
              <a:off x="2817" y="1434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8" name="Line 134"/>
            <p:cNvSpPr>
              <a:spLocks noChangeShapeType="1"/>
            </p:cNvSpPr>
            <p:nvPr/>
          </p:nvSpPr>
          <p:spPr bwMode="auto">
            <a:xfrm>
              <a:off x="2817" y="1344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9" name="Line 135"/>
            <p:cNvSpPr>
              <a:spLocks noChangeShapeType="1"/>
            </p:cNvSpPr>
            <p:nvPr/>
          </p:nvSpPr>
          <p:spPr bwMode="auto">
            <a:xfrm>
              <a:off x="2817" y="1253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0" name="Line 136"/>
            <p:cNvSpPr>
              <a:spLocks noChangeShapeType="1"/>
            </p:cNvSpPr>
            <p:nvPr/>
          </p:nvSpPr>
          <p:spPr bwMode="auto">
            <a:xfrm>
              <a:off x="2817" y="1162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1" name="Line 137"/>
            <p:cNvSpPr>
              <a:spLocks noChangeShapeType="1"/>
            </p:cNvSpPr>
            <p:nvPr/>
          </p:nvSpPr>
          <p:spPr bwMode="auto">
            <a:xfrm>
              <a:off x="2817" y="1071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2" name="Line 138"/>
            <p:cNvSpPr>
              <a:spLocks noChangeShapeType="1"/>
            </p:cNvSpPr>
            <p:nvPr/>
          </p:nvSpPr>
          <p:spPr bwMode="auto">
            <a:xfrm>
              <a:off x="2817" y="981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3" name="Line 139"/>
            <p:cNvSpPr>
              <a:spLocks noChangeShapeType="1"/>
            </p:cNvSpPr>
            <p:nvPr/>
          </p:nvSpPr>
          <p:spPr bwMode="auto">
            <a:xfrm>
              <a:off x="2817" y="890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4" name="Line 140"/>
            <p:cNvSpPr>
              <a:spLocks noChangeShapeType="1"/>
            </p:cNvSpPr>
            <p:nvPr/>
          </p:nvSpPr>
          <p:spPr bwMode="auto">
            <a:xfrm>
              <a:off x="2817" y="799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5" name="Line 141"/>
            <p:cNvSpPr>
              <a:spLocks noChangeShapeType="1"/>
            </p:cNvSpPr>
            <p:nvPr/>
          </p:nvSpPr>
          <p:spPr bwMode="auto">
            <a:xfrm>
              <a:off x="2817" y="709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6" name="Line 142"/>
            <p:cNvSpPr>
              <a:spLocks noChangeShapeType="1"/>
            </p:cNvSpPr>
            <p:nvPr/>
          </p:nvSpPr>
          <p:spPr bwMode="auto">
            <a:xfrm>
              <a:off x="2817" y="618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7" name="Line 143"/>
            <p:cNvSpPr>
              <a:spLocks noChangeShapeType="1"/>
            </p:cNvSpPr>
            <p:nvPr/>
          </p:nvSpPr>
          <p:spPr bwMode="auto">
            <a:xfrm>
              <a:off x="2817" y="527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8" name="Line 144"/>
            <p:cNvSpPr>
              <a:spLocks noChangeShapeType="1"/>
            </p:cNvSpPr>
            <p:nvPr/>
          </p:nvSpPr>
          <p:spPr bwMode="auto">
            <a:xfrm>
              <a:off x="2817" y="436"/>
              <a:ext cx="18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39" name="Line 145"/>
            <p:cNvSpPr>
              <a:spLocks noChangeShapeType="1"/>
            </p:cNvSpPr>
            <p:nvPr/>
          </p:nvSpPr>
          <p:spPr bwMode="auto">
            <a:xfrm>
              <a:off x="2817" y="346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40" name="Line 146"/>
            <p:cNvSpPr>
              <a:spLocks noChangeShapeType="1"/>
            </p:cNvSpPr>
            <p:nvPr/>
          </p:nvSpPr>
          <p:spPr bwMode="auto">
            <a:xfrm>
              <a:off x="2817" y="255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41" name="Line 147"/>
            <p:cNvSpPr>
              <a:spLocks noChangeShapeType="1"/>
            </p:cNvSpPr>
            <p:nvPr/>
          </p:nvSpPr>
          <p:spPr bwMode="auto">
            <a:xfrm>
              <a:off x="2817" y="164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42" name="Line 148"/>
            <p:cNvSpPr>
              <a:spLocks noChangeShapeType="1"/>
            </p:cNvSpPr>
            <p:nvPr/>
          </p:nvSpPr>
          <p:spPr bwMode="auto">
            <a:xfrm>
              <a:off x="2817" y="72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43" name="Line 200"/>
            <p:cNvSpPr>
              <a:spLocks noChangeShapeType="1"/>
            </p:cNvSpPr>
            <p:nvPr/>
          </p:nvSpPr>
          <p:spPr bwMode="auto">
            <a:xfrm>
              <a:off x="2817" y="4249"/>
              <a:ext cx="1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36" name="Text Box 218"/>
          <p:cNvSpPr txBox="1">
            <a:spLocks noChangeArrowheads="1"/>
          </p:cNvSpPr>
          <p:nvPr/>
        </p:nvSpPr>
        <p:spPr bwMode="auto">
          <a:xfrm>
            <a:off x="5360988" y="2366963"/>
            <a:ext cx="441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FF0000"/>
                </a:solidFill>
                <a:latin typeface="28 Days Later" pitchFamily="34" charset="0"/>
              </a:rPr>
              <a:t>45</a:t>
            </a:r>
          </a:p>
        </p:txBody>
      </p:sp>
      <p:grpSp>
        <p:nvGrpSpPr>
          <p:cNvPr id="9237" name="Groupe 233"/>
          <p:cNvGrpSpPr>
            <a:grpSpLocks/>
          </p:cNvGrpSpPr>
          <p:nvPr/>
        </p:nvGrpSpPr>
        <p:grpSpPr bwMode="auto">
          <a:xfrm>
            <a:off x="471488" y="1793875"/>
            <a:ext cx="3973512" cy="5099050"/>
            <a:chOff x="470775" y="1794668"/>
            <a:chExt cx="3974190" cy="5097464"/>
          </a:xfrm>
        </p:grpSpPr>
        <p:pic>
          <p:nvPicPr>
            <p:cNvPr id="9246" name="Picture 127" descr="L:\tchullhu\Image\IPFR24302_A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75" y="1794668"/>
              <a:ext cx="3974190" cy="509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7" name="Text Box 224"/>
            <p:cNvSpPr txBox="1">
              <a:spLocks noChangeArrowheads="1"/>
            </p:cNvSpPr>
            <p:nvPr/>
          </p:nvSpPr>
          <p:spPr bwMode="auto">
            <a:xfrm rot="568278">
              <a:off x="1268113" y="2316092"/>
              <a:ext cx="2582863" cy="344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latin typeface="1942 report" pitchFamily="1" charset="0"/>
                </a:rPr>
                <a:t>Désordres</a:t>
              </a:r>
            </a:p>
            <a:p>
              <a:pPr eaLnBrk="1" hangingPunct="1"/>
              <a:r>
                <a:rPr lang="fr-FR" sz="1200" b="1">
                  <a:latin typeface="1942 report" pitchFamily="1" charset="0"/>
                </a:rPr>
                <a:t>psychologiques :</a:t>
              </a:r>
            </a:p>
            <a:p>
              <a:pPr eaLnBrk="1" hangingPunct="1"/>
              <a:r>
                <a:rPr lang="fr-FR" sz="1200">
                  <a:latin typeface="1942 report" pitchFamily="1" charset="0"/>
                </a:rPr>
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</a:r>
            </a:p>
          </p:txBody>
        </p:sp>
      </p:grpSp>
      <p:sp>
        <p:nvSpPr>
          <p:cNvPr id="9238" name="ZoneTexte 137"/>
          <p:cNvSpPr txBox="1">
            <a:spLocks noChangeArrowheads="1"/>
          </p:cNvSpPr>
          <p:nvPr/>
        </p:nvSpPr>
        <p:spPr bwMode="auto">
          <a:xfrm>
            <a:off x="-1058863" y="1292225"/>
            <a:ext cx="63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1942 report" pitchFamily="1" charset="0"/>
              </a:rPr>
              <a:t>50%</a:t>
            </a:r>
          </a:p>
        </p:txBody>
      </p:sp>
      <p:sp>
        <p:nvSpPr>
          <p:cNvPr id="9239" name="ZoneTexte 138"/>
          <p:cNvSpPr txBox="1">
            <a:spLocks noChangeArrowheads="1"/>
          </p:cNvSpPr>
          <p:nvPr/>
        </p:nvSpPr>
        <p:spPr bwMode="auto">
          <a:xfrm>
            <a:off x="-1077913" y="2408238"/>
            <a:ext cx="48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1942 report" pitchFamily="1" charset="0"/>
              </a:rPr>
              <a:t>0%</a:t>
            </a:r>
          </a:p>
        </p:txBody>
      </p:sp>
      <p:sp>
        <p:nvSpPr>
          <p:cNvPr id="9240" name="ZoneTexte 139"/>
          <p:cNvSpPr txBox="1">
            <a:spLocks noChangeArrowheads="1"/>
          </p:cNvSpPr>
          <p:nvPr/>
        </p:nvSpPr>
        <p:spPr bwMode="auto">
          <a:xfrm>
            <a:off x="-974725" y="1857375"/>
            <a:ext cx="63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1942 report" pitchFamily="1" charset="0"/>
              </a:rPr>
              <a:t>30%</a:t>
            </a:r>
          </a:p>
        </p:txBody>
      </p:sp>
      <p:sp>
        <p:nvSpPr>
          <p:cNvPr id="9241" name="ZoneTexte 140"/>
          <p:cNvSpPr txBox="1">
            <a:spLocks noChangeArrowheads="1"/>
          </p:cNvSpPr>
          <p:nvPr/>
        </p:nvSpPr>
        <p:spPr bwMode="auto">
          <a:xfrm>
            <a:off x="-1058863" y="696913"/>
            <a:ext cx="631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1942 report" pitchFamily="1" charset="0"/>
              </a:rPr>
              <a:t>70%</a:t>
            </a:r>
          </a:p>
        </p:txBody>
      </p:sp>
      <p:pic>
        <p:nvPicPr>
          <p:cNvPr id="9242" name="Picture 288" descr="M:\tchullhu\Image\cerveau_humai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16238" y="88900"/>
            <a:ext cx="210502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Cylindre 130"/>
          <p:cNvSpPr/>
          <p:nvPr/>
        </p:nvSpPr>
        <p:spPr>
          <a:xfrm>
            <a:off x="-2747963" y="1109663"/>
            <a:ext cx="1700213" cy="1363662"/>
          </a:xfrm>
          <a:prstGeom prst="can">
            <a:avLst>
              <a:gd name="adj" fmla="val 11099"/>
            </a:avLst>
          </a:prstGeom>
          <a:solidFill>
            <a:srgbClr val="FFC000">
              <a:alpha val="32000"/>
            </a:srgbClr>
          </a:solidFill>
          <a:ln>
            <a:solidFill>
              <a:srgbClr val="FFC000">
                <a:alpha val="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244" name="ZoneTexte 144"/>
          <p:cNvSpPr txBox="1">
            <a:spLocks noChangeArrowheads="1"/>
          </p:cNvSpPr>
          <p:nvPr/>
        </p:nvSpPr>
        <p:spPr bwMode="auto">
          <a:xfrm>
            <a:off x="-1058863" y="987425"/>
            <a:ext cx="631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solidFill>
                  <a:srgbClr val="FF0000"/>
                </a:solidFill>
                <a:latin typeface="1942 report" pitchFamily="1" charset="0"/>
              </a:rPr>
              <a:t>70%</a:t>
            </a:r>
          </a:p>
        </p:txBody>
      </p:sp>
      <p:pic>
        <p:nvPicPr>
          <p:cNvPr id="9245" name="Picture 5" descr="C:\Users\renaud.millot\Pictures\Grille compétences vier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7364">
            <a:off x="-4902200" y="2976563"/>
            <a:ext cx="4238625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ood_varnish_9271244"/>
          <p:cNvPicPr>
            <a:picLocks noChangeAspect="1" noChangeArrowheads="1"/>
          </p:cNvPicPr>
          <p:nvPr/>
        </p:nvPicPr>
        <p:blipFill>
          <a:blip r:embed="rId2" cstate="print">
            <a:lum bright="-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6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4" descr="map_arkh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397341">
            <a:off x="3153569" y="-932656"/>
            <a:ext cx="3275013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39"/>
          <p:cNvGrpSpPr>
            <a:grpSpLocks/>
          </p:cNvGrpSpPr>
          <p:nvPr/>
        </p:nvGrpSpPr>
        <p:grpSpPr bwMode="auto">
          <a:xfrm rot="189545">
            <a:off x="49213" y="195263"/>
            <a:ext cx="3021012" cy="4378325"/>
            <a:chOff x="-21" y="101"/>
            <a:chExt cx="1903" cy="2758"/>
          </a:xfrm>
        </p:grpSpPr>
        <p:pic>
          <p:nvPicPr>
            <p:cNvPr id="10254" name="Picture 40" descr="isley harold letter to russell samuel t may 3 1920 0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"/>
              <a:ext cx="1882" cy="2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5" name="Text Box 41"/>
            <p:cNvSpPr txBox="1">
              <a:spLocks noChangeArrowheads="1"/>
            </p:cNvSpPr>
            <p:nvPr/>
          </p:nvSpPr>
          <p:spPr bwMode="auto">
            <a:xfrm>
              <a:off x="332" y="371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b="1">
                <a:solidFill>
                  <a:srgbClr val="000000"/>
                </a:solidFill>
                <a:latin typeface="Nothing You Could Do" pitchFamily="2" charset="0"/>
              </a:endParaRPr>
            </a:p>
          </p:txBody>
        </p:sp>
        <p:sp>
          <p:nvSpPr>
            <p:cNvPr id="10256" name="Text Box 42"/>
            <p:cNvSpPr txBox="1">
              <a:spLocks noChangeArrowheads="1"/>
            </p:cNvSpPr>
            <p:nvPr/>
          </p:nvSpPr>
          <p:spPr bwMode="auto">
            <a:xfrm>
              <a:off x="5" y="161"/>
              <a:ext cx="182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solidFill>
                    <a:srgbClr val="000000"/>
                  </a:solidFill>
                  <a:latin typeface="Nothing You Could Do" pitchFamily="2" charset="0"/>
                </a:rPr>
                <a:t>FOR      CON        TAI        DEX</a:t>
              </a:r>
            </a:p>
          </p:txBody>
        </p:sp>
        <p:sp>
          <p:nvSpPr>
            <p:cNvPr id="10257" name="Text Box 43"/>
            <p:cNvSpPr txBox="1">
              <a:spLocks noChangeArrowheads="1"/>
            </p:cNvSpPr>
            <p:nvPr/>
          </p:nvSpPr>
          <p:spPr bwMode="auto">
            <a:xfrm>
              <a:off x="40" y="300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200" b="1">
                <a:solidFill>
                  <a:srgbClr val="000000"/>
                </a:solidFill>
                <a:latin typeface="Nothing You Could Do" pitchFamily="2" charset="0"/>
              </a:endParaRPr>
            </a:p>
          </p:txBody>
        </p:sp>
        <p:sp>
          <p:nvSpPr>
            <p:cNvPr id="10258" name="Text Box 44"/>
            <p:cNvSpPr txBox="1">
              <a:spLocks noChangeArrowheads="1"/>
            </p:cNvSpPr>
            <p:nvPr/>
          </p:nvSpPr>
          <p:spPr bwMode="auto">
            <a:xfrm>
              <a:off x="5" y="460"/>
              <a:ext cx="177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solidFill>
                    <a:srgbClr val="000000"/>
                  </a:solidFill>
                  <a:latin typeface="Nothing You Could Do" pitchFamily="2" charset="0"/>
                </a:rPr>
                <a:t>APP     SAN        INT        POU</a:t>
              </a:r>
            </a:p>
          </p:txBody>
        </p:sp>
        <p:sp>
          <p:nvSpPr>
            <p:cNvPr id="10259" name="Text Box 45"/>
            <p:cNvSpPr txBox="1">
              <a:spLocks noChangeArrowheads="1"/>
            </p:cNvSpPr>
            <p:nvPr/>
          </p:nvSpPr>
          <p:spPr bwMode="auto">
            <a:xfrm>
              <a:off x="39" y="599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200" b="1">
                <a:solidFill>
                  <a:srgbClr val="000000"/>
                </a:solidFill>
                <a:latin typeface="Nothing You Could Do" pitchFamily="2" charset="0"/>
              </a:endParaRPr>
            </a:p>
          </p:txBody>
        </p:sp>
        <p:sp>
          <p:nvSpPr>
            <p:cNvPr id="10260" name="Text Box 46"/>
            <p:cNvSpPr txBox="1">
              <a:spLocks noChangeArrowheads="1"/>
            </p:cNvSpPr>
            <p:nvPr/>
          </p:nvSpPr>
          <p:spPr bwMode="auto">
            <a:xfrm>
              <a:off x="0" y="768"/>
              <a:ext cx="136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solidFill>
                    <a:srgbClr val="000000"/>
                  </a:solidFill>
                  <a:latin typeface="Nothing You Could Do" pitchFamily="2" charset="0"/>
                </a:rPr>
                <a:t>EDU     Idée        Chance</a:t>
              </a:r>
            </a:p>
          </p:txBody>
        </p:sp>
        <p:sp>
          <p:nvSpPr>
            <p:cNvPr id="10261" name="Text Box 47"/>
            <p:cNvSpPr txBox="1">
              <a:spLocks noChangeArrowheads="1"/>
            </p:cNvSpPr>
            <p:nvPr/>
          </p:nvSpPr>
          <p:spPr bwMode="auto">
            <a:xfrm>
              <a:off x="34" y="907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200" b="1">
                <a:solidFill>
                  <a:srgbClr val="000000"/>
                </a:solidFill>
                <a:latin typeface="Nothing You Could Do" pitchFamily="2" charset="0"/>
              </a:endParaRPr>
            </a:p>
          </p:txBody>
        </p:sp>
        <p:sp>
          <p:nvSpPr>
            <p:cNvPr id="10262" name="Text Box 48"/>
            <p:cNvSpPr txBox="1">
              <a:spLocks noChangeArrowheads="1"/>
            </p:cNvSpPr>
            <p:nvPr/>
          </p:nvSpPr>
          <p:spPr bwMode="auto">
            <a:xfrm rot="180174">
              <a:off x="5" y="1064"/>
              <a:ext cx="66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solidFill>
                    <a:srgbClr val="000000"/>
                  </a:solidFill>
                  <a:latin typeface="Nothing You Could Do" pitchFamily="2" charset="0"/>
                </a:rPr>
                <a:t>Connaissance</a:t>
              </a:r>
            </a:p>
          </p:txBody>
        </p:sp>
        <p:sp>
          <p:nvSpPr>
            <p:cNvPr id="10263" name="Text Box 49"/>
            <p:cNvSpPr txBox="1">
              <a:spLocks noChangeArrowheads="1"/>
            </p:cNvSpPr>
            <p:nvPr/>
          </p:nvSpPr>
          <p:spPr bwMode="auto">
            <a:xfrm>
              <a:off x="143" y="1218"/>
              <a:ext cx="11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900" b="1">
                <a:solidFill>
                  <a:srgbClr val="000000"/>
                </a:solidFill>
                <a:latin typeface="Nothing You Could Do" pitchFamily="2" charset="0"/>
              </a:endParaRPr>
            </a:p>
          </p:txBody>
        </p:sp>
        <p:sp>
          <p:nvSpPr>
            <p:cNvPr id="10264" name="Text Box 50"/>
            <p:cNvSpPr txBox="1">
              <a:spLocks noChangeArrowheads="1"/>
            </p:cNvSpPr>
            <p:nvPr/>
          </p:nvSpPr>
          <p:spPr bwMode="auto">
            <a:xfrm rot="131899">
              <a:off x="-5" y="1251"/>
              <a:ext cx="97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solidFill>
                    <a:srgbClr val="000000"/>
                  </a:solidFill>
                  <a:latin typeface="Nothing You Could Do" pitchFamily="2" charset="0"/>
                </a:rPr>
                <a:t>Mythe de Cthulhu : </a:t>
              </a:r>
            </a:p>
          </p:txBody>
        </p:sp>
        <p:sp>
          <p:nvSpPr>
            <p:cNvPr id="10265" name="Text Box 51"/>
            <p:cNvSpPr txBox="1">
              <a:spLocks noChangeArrowheads="1"/>
            </p:cNvSpPr>
            <p:nvPr/>
          </p:nvSpPr>
          <p:spPr bwMode="auto">
            <a:xfrm rot="163592">
              <a:off x="-21" y="1420"/>
              <a:ext cx="10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900" b="1">
                  <a:solidFill>
                    <a:srgbClr val="000000"/>
                  </a:solidFill>
                  <a:latin typeface="Nothing You Could Do" pitchFamily="2" charset="0"/>
                </a:rPr>
                <a:t>Bonus aux dommages :</a:t>
              </a:r>
            </a:p>
          </p:txBody>
        </p:sp>
      </p:grpSp>
      <p:grpSp>
        <p:nvGrpSpPr>
          <p:cNvPr id="10245" name="Groupe 1"/>
          <p:cNvGrpSpPr>
            <a:grpSpLocks/>
          </p:cNvGrpSpPr>
          <p:nvPr/>
        </p:nvGrpSpPr>
        <p:grpSpPr bwMode="auto">
          <a:xfrm>
            <a:off x="3890963" y="4348163"/>
            <a:ext cx="5019675" cy="3221037"/>
            <a:chOff x="4617016" y="-454246"/>
            <a:chExt cx="5019675" cy="3220253"/>
          </a:xfrm>
        </p:grpSpPr>
        <p:pic>
          <p:nvPicPr>
            <p:cNvPr id="10250" name="Picture 18" descr="Facture Huillet  Lasserre 1910 F copi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6338" b="23283"/>
            <a:stretch>
              <a:fillRect/>
            </a:stretch>
          </p:blipFill>
          <p:spPr bwMode="auto">
            <a:xfrm rot="790633">
              <a:off x="4617016" y="-454246"/>
              <a:ext cx="5019675" cy="3220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 Box 19"/>
            <p:cNvSpPr txBox="1">
              <a:spLocks noChangeArrowheads="1"/>
            </p:cNvSpPr>
            <p:nvPr/>
          </p:nvSpPr>
          <p:spPr bwMode="auto">
            <a:xfrm rot="913966">
              <a:off x="5674097" y="537096"/>
              <a:ext cx="2881313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333333"/>
                  </a:solidFill>
                  <a:latin typeface="Viner Hand ITC" pitchFamily="66" charset="0"/>
                </a:rPr>
                <a:t>Revenus :	</a:t>
              </a:r>
              <a:endParaRPr lang="fr-FR" sz="1200">
                <a:solidFill>
                  <a:srgbClr val="333333"/>
                </a:solidFill>
                <a:latin typeface="Viner Hand ITC" pitchFamily="66" charset="0"/>
              </a:endParaRPr>
            </a:p>
          </p:txBody>
        </p:sp>
        <p:sp>
          <p:nvSpPr>
            <p:cNvPr id="10252" name="Text Box 20"/>
            <p:cNvSpPr txBox="1">
              <a:spLocks noChangeArrowheads="1"/>
            </p:cNvSpPr>
            <p:nvPr/>
          </p:nvSpPr>
          <p:spPr bwMode="auto">
            <a:xfrm rot="921429">
              <a:off x="5615359" y="799034"/>
              <a:ext cx="2432050" cy="19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333333"/>
                  </a:solidFill>
                  <a:latin typeface="Viner Hand ITC" pitchFamily="66" charset="0"/>
                </a:rPr>
                <a:t>Economies :	</a:t>
              </a:r>
              <a:endParaRPr lang="fr-FR" sz="1200">
                <a:solidFill>
                  <a:srgbClr val="333333"/>
                </a:solidFill>
                <a:latin typeface="Viner Hand ITC" pitchFamily="66" charset="0"/>
              </a:endParaRPr>
            </a:p>
          </p:txBody>
        </p:sp>
        <p:sp>
          <p:nvSpPr>
            <p:cNvPr id="10253" name="Text Box 21"/>
            <p:cNvSpPr txBox="1">
              <a:spLocks noChangeArrowheads="1"/>
            </p:cNvSpPr>
            <p:nvPr/>
          </p:nvSpPr>
          <p:spPr bwMode="auto">
            <a:xfrm rot="812877">
              <a:off x="5443909" y="1440384"/>
              <a:ext cx="2762250" cy="268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333333"/>
                  </a:solidFill>
                  <a:latin typeface="Viner Hand ITC" pitchFamily="66" charset="0"/>
                </a:rPr>
                <a:t>Argent de poche :</a:t>
              </a:r>
              <a:endParaRPr lang="fr-FR" sz="1200">
                <a:solidFill>
                  <a:srgbClr val="333333"/>
                </a:solidFill>
                <a:latin typeface="Viner Hand ITC" pitchFamily="66" charset="0"/>
              </a:endParaRPr>
            </a:p>
          </p:txBody>
        </p:sp>
      </p:grpSp>
      <p:pic>
        <p:nvPicPr>
          <p:cNvPr id="10246" name="Picture 38" descr="Carte d'identite vie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45769">
            <a:off x="-4763" y="2671763"/>
            <a:ext cx="3709988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23"/>
          <p:cNvGrpSpPr>
            <a:grpSpLocks/>
          </p:cNvGrpSpPr>
          <p:nvPr/>
        </p:nvGrpSpPr>
        <p:grpSpPr bwMode="auto">
          <a:xfrm rot="195843">
            <a:off x="4179449" y="1099644"/>
            <a:ext cx="5364162" cy="3954463"/>
            <a:chOff x="2381" y="1829"/>
            <a:chExt cx="3379" cy="2491"/>
          </a:xfrm>
          <a:effectLst>
            <a:outerShdw blurRad="50800" dist="1397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40" name="Group 24"/>
            <p:cNvGrpSpPr>
              <a:grpSpLocks/>
            </p:cNvGrpSpPr>
            <p:nvPr/>
          </p:nvGrpSpPr>
          <p:grpSpPr bwMode="auto">
            <a:xfrm>
              <a:off x="2381" y="1829"/>
              <a:ext cx="3379" cy="2491"/>
              <a:chOff x="2381" y="1829"/>
              <a:chExt cx="3379" cy="2491"/>
            </a:xfrm>
          </p:grpSpPr>
          <p:pic>
            <p:nvPicPr>
              <p:cNvPr id="43" name="Picture 25" descr="livre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730" t="3456" r="6119" b="11470"/>
              <a:stretch>
                <a:fillRect/>
              </a:stretch>
            </p:blipFill>
            <p:spPr bwMode="auto">
              <a:xfrm>
                <a:off x="2381" y="1829"/>
                <a:ext cx="3379" cy="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Box 26"/>
              <p:cNvSpPr txBox="1">
                <a:spLocks noChangeArrowheads="1"/>
              </p:cNvSpPr>
              <p:nvPr/>
            </p:nvSpPr>
            <p:spPr bwMode="auto">
              <a:xfrm>
                <a:off x="2517" y="2024"/>
                <a:ext cx="1361" cy="2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fr-FR" sz="900" smtClean="0">
                  <a:solidFill>
                    <a:srgbClr val="000000"/>
                  </a:solidFill>
                  <a:latin typeface="Lucida Handwriting" pitchFamily="66" charset="0"/>
                </a:endParaRPr>
              </a:p>
            </p:txBody>
          </p:sp>
          <p:sp>
            <p:nvSpPr>
              <p:cNvPr id="45" name="Text Box 27"/>
              <p:cNvSpPr txBox="1">
                <a:spLocks noChangeArrowheads="1"/>
              </p:cNvSpPr>
              <p:nvPr/>
            </p:nvSpPr>
            <p:spPr bwMode="auto">
              <a:xfrm rot="55298">
                <a:off x="4082" y="2003"/>
                <a:ext cx="1328" cy="2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fr-FR" sz="900" b="1" dirty="0" smtClean="0">
                    <a:solidFill>
                      <a:srgbClr val="000000"/>
                    </a:solidFill>
                    <a:latin typeface="Lucida Handwriting" pitchFamily="66" charset="0"/>
                  </a:rPr>
                  <a:t>Description :</a:t>
                </a:r>
              </a:p>
              <a:p>
                <a:pPr eaLnBrk="1" hangingPunct="1">
                  <a:defRPr/>
                </a:pPr>
                <a:endParaRPr lang="fr-FR" sz="900" dirty="0" smtClean="0">
                  <a:solidFill>
                    <a:srgbClr val="000000"/>
                  </a:solidFill>
                  <a:latin typeface="Lucida Handwriting" pitchFamily="66" charset="0"/>
                </a:endParaRPr>
              </a:p>
              <a:p>
                <a:pPr eaLnBrk="1" hangingPunct="1">
                  <a:defRPr/>
                </a:pPr>
                <a:endParaRPr lang="fr-FR" sz="900" dirty="0" smtClean="0">
                  <a:solidFill>
                    <a:srgbClr val="000000"/>
                  </a:solidFill>
                  <a:latin typeface="Lucida Handwriting" pitchFamily="66" charset="0"/>
                </a:endParaRPr>
              </a:p>
              <a:p>
                <a:pPr eaLnBrk="1" hangingPunct="1">
                  <a:defRPr/>
                </a:pPr>
                <a:endParaRPr lang="fr-FR" sz="900" dirty="0" smtClean="0">
                  <a:solidFill>
                    <a:srgbClr val="000000"/>
                  </a:solidFill>
                  <a:latin typeface="Lucida Handwriting" pitchFamily="66" charset="0"/>
                </a:endParaRPr>
              </a:p>
              <a:p>
                <a:pPr eaLnBrk="1" hangingPunct="1">
                  <a:defRPr/>
                </a:pPr>
                <a:r>
                  <a:rPr lang="fr-FR" sz="900" dirty="0" smtClean="0">
                    <a:solidFill>
                      <a:srgbClr val="000000"/>
                    </a:solidFill>
                    <a:latin typeface="Lucida Handwriting" pitchFamily="66" charset="0"/>
                  </a:rPr>
                  <a:t> </a:t>
                </a:r>
              </a:p>
            </p:txBody>
          </p:sp>
        </p:grpSp>
        <p:sp>
          <p:nvSpPr>
            <p:cNvPr id="41" name="Text Box 28"/>
            <p:cNvSpPr txBox="1">
              <a:spLocks noChangeArrowheads="1"/>
            </p:cNvSpPr>
            <p:nvPr/>
          </p:nvSpPr>
          <p:spPr bwMode="auto">
            <a:xfrm>
              <a:off x="2925" y="1933"/>
              <a:ext cx="604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000" b="1" smtClean="0">
                  <a:solidFill>
                    <a:srgbClr val="000000"/>
                  </a:solidFill>
                  <a:latin typeface="Lucida Handwriting" pitchFamily="66" charset="0"/>
                </a:rPr>
                <a:t>Histoire</a:t>
              </a:r>
            </a:p>
          </p:txBody>
        </p:sp>
      </p:grpSp>
      <p:grpSp>
        <p:nvGrpSpPr>
          <p:cNvPr id="47" name="Group 284"/>
          <p:cNvGrpSpPr>
            <a:grpSpLocks/>
          </p:cNvGrpSpPr>
          <p:nvPr/>
        </p:nvGrpSpPr>
        <p:grpSpPr bwMode="auto">
          <a:xfrm rot="992398">
            <a:off x="3432814" y="-241679"/>
            <a:ext cx="777086" cy="3657989"/>
            <a:chOff x="7235" y="-380"/>
            <a:chExt cx="656" cy="3088"/>
          </a:xfrm>
          <a:effectLst>
            <a:outerShdw blurRad="50800" dist="1397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8" name="Picture 35" descr="fiche t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" y="-380"/>
              <a:ext cx="656" cy="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40"/>
            <p:cNvSpPr txBox="1">
              <a:spLocks noChangeArrowheads="1"/>
            </p:cNvSpPr>
            <p:nvPr/>
          </p:nvSpPr>
          <p:spPr bwMode="auto">
            <a:xfrm>
              <a:off x="7416" y="2024"/>
              <a:ext cx="25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1</a:t>
              </a:r>
            </a:p>
          </p:txBody>
        </p:sp>
        <p:sp>
          <p:nvSpPr>
            <p:cNvPr id="50" name="Text Box 41"/>
            <p:cNvSpPr txBox="1">
              <a:spLocks noChangeArrowheads="1"/>
            </p:cNvSpPr>
            <p:nvPr/>
          </p:nvSpPr>
          <p:spPr bwMode="auto">
            <a:xfrm>
              <a:off x="7371" y="890"/>
              <a:ext cx="33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30</a:t>
              </a:r>
              <a:endParaRPr lang="fr-FR" sz="1600" dirty="0" smtClean="0">
                <a:latin typeface="28 Days Later" pitchFamily="34" charset="0"/>
              </a:endParaRPr>
            </a:p>
          </p:txBody>
        </p:sp>
        <p:sp>
          <p:nvSpPr>
            <p:cNvPr id="51" name="Text Box 42"/>
            <p:cNvSpPr txBox="1">
              <a:spLocks noChangeArrowheads="1"/>
            </p:cNvSpPr>
            <p:nvPr/>
          </p:nvSpPr>
          <p:spPr bwMode="auto">
            <a:xfrm>
              <a:off x="7361" y="1253"/>
              <a:ext cx="33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20</a:t>
              </a:r>
            </a:p>
          </p:txBody>
        </p:sp>
        <p:sp>
          <p:nvSpPr>
            <p:cNvPr id="52" name="Text Box 44"/>
            <p:cNvSpPr txBox="1">
              <a:spLocks noChangeArrowheads="1"/>
            </p:cNvSpPr>
            <p:nvPr/>
          </p:nvSpPr>
          <p:spPr bwMode="auto">
            <a:xfrm>
              <a:off x="7362" y="1634"/>
              <a:ext cx="33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10</a:t>
              </a:r>
            </a:p>
          </p:txBody>
        </p:sp>
        <p:sp>
          <p:nvSpPr>
            <p:cNvPr id="53" name="Text Box 45"/>
            <p:cNvSpPr txBox="1">
              <a:spLocks noChangeArrowheads="1"/>
            </p:cNvSpPr>
            <p:nvPr/>
          </p:nvSpPr>
          <p:spPr bwMode="auto">
            <a:xfrm>
              <a:off x="7371" y="382"/>
              <a:ext cx="33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dirty="0" smtClean="0">
                  <a:latin typeface="28 Days Later" pitchFamily="34" charset="0"/>
                </a:rPr>
                <a:t>45</a:t>
              </a:r>
              <a:endParaRPr lang="fr-FR" dirty="0" smtClean="0">
                <a:latin typeface="28 Days Later" pitchFamily="34" charset="0"/>
              </a:endParaRPr>
            </a:p>
          </p:txBody>
        </p:sp>
      </p:grpSp>
      <p:pic>
        <p:nvPicPr>
          <p:cNvPr id="10249" name="Picture 11" descr="C:\Users\renaud.millot\Pictures\Sans titre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0388" y="-1997075"/>
            <a:ext cx="50419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5" descr="wood_varnish_9271244"/>
          <p:cNvPicPr>
            <a:picLocks noChangeAspect="1" noChangeArrowheads="1"/>
          </p:cNvPicPr>
          <p:nvPr/>
        </p:nvPicPr>
        <p:blipFill>
          <a:blip r:embed="rId2" cstate="print">
            <a:lum bright="-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6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C:\Users\renaud.millot\Pictures\Sans titre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980" y="-6350"/>
            <a:ext cx="50419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e 1"/>
          <p:cNvGrpSpPr>
            <a:grpSpLocks/>
          </p:cNvGrpSpPr>
          <p:nvPr/>
        </p:nvGrpSpPr>
        <p:grpSpPr bwMode="auto">
          <a:xfrm>
            <a:off x="4116388" y="0"/>
            <a:ext cx="4241800" cy="3614738"/>
            <a:chOff x="17106" y="32066"/>
            <a:chExt cx="4242494" cy="3613628"/>
          </a:xfrm>
        </p:grpSpPr>
        <p:pic>
          <p:nvPicPr>
            <p:cNvPr id="11284" name="Picture 10" descr="C:\Users\renaud.millot\Pictures\Sans titre-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6" y="32066"/>
              <a:ext cx="4242494" cy="361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5" name="Text Box 10"/>
            <p:cNvSpPr txBox="1">
              <a:spLocks noChangeArrowheads="1"/>
            </p:cNvSpPr>
            <p:nvPr/>
          </p:nvSpPr>
          <p:spPr bwMode="auto">
            <a:xfrm rot="317975">
              <a:off x="502848" y="328030"/>
              <a:ext cx="3051295" cy="3227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latin typeface="Lucida Handwriting" pitchFamily="66" charset="0"/>
                </a:rPr>
                <a:t>sortilèges </a:t>
              </a:r>
            </a:p>
            <a:p>
              <a:pPr algn="ctr" eaLnBrk="1" hangingPunct="1"/>
              <a:endParaRPr lang="fr-FR" sz="1000">
                <a:latin typeface="Lucida Handwriting" pitchFamily="66" charset="0"/>
              </a:endParaRPr>
            </a:p>
          </p:txBody>
        </p:sp>
      </p:grpSp>
      <p:pic>
        <p:nvPicPr>
          <p:cNvPr id="32" name="Picture 12" descr="C:\Users\renaud.millot\Pictures\Sans titr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-552450"/>
            <a:ext cx="1708150" cy="1541463"/>
          </a:xfrm>
          <a:prstGeom prst="rect">
            <a:avLst/>
          </a:prstGeom>
          <a:noFill/>
          <a:effectLst>
            <a:outerShdw blurRad="50800" dist="38100" dir="8100000" sx="107000" sy="107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0" name="Groupe 1"/>
          <p:cNvGrpSpPr>
            <a:grpSpLocks/>
          </p:cNvGrpSpPr>
          <p:nvPr/>
        </p:nvGrpSpPr>
        <p:grpSpPr bwMode="auto">
          <a:xfrm>
            <a:off x="2136775" y="3636963"/>
            <a:ext cx="1905000" cy="3186112"/>
            <a:chOff x="2183227" y="-135575"/>
            <a:chExt cx="1905000" cy="3186056"/>
          </a:xfrm>
        </p:grpSpPr>
        <p:pic>
          <p:nvPicPr>
            <p:cNvPr id="40" name="Picture 2" descr="L:\tchullhu\Image\200px-Freddie_Welsh_1920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806302">
              <a:off x="2183227" y="-135575"/>
              <a:ext cx="1905000" cy="31337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sp>
          <p:nvSpPr>
            <p:cNvPr id="11280" name="Text Box 5"/>
            <p:cNvSpPr txBox="1">
              <a:spLocks noChangeArrowheads="1"/>
            </p:cNvSpPr>
            <p:nvPr/>
          </p:nvSpPr>
          <p:spPr bwMode="auto">
            <a:xfrm rot="-793698">
              <a:off x="3135080" y="1869651"/>
              <a:ext cx="715963" cy="27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latin typeface="1942 report" pitchFamily="1" charset="0"/>
                </a:rPr>
                <a:t>(25%)</a:t>
              </a:r>
            </a:p>
          </p:txBody>
        </p:sp>
        <p:sp>
          <p:nvSpPr>
            <p:cNvPr id="11281" name="Text Box 6"/>
            <p:cNvSpPr txBox="1">
              <a:spLocks noChangeArrowheads="1"/>
            </p:cNvSpPr>
            <p:nvPr/>
          </p:nvSpPr>
          <p:spPr bwMode="auto">
            <a:xfrm rot="-793698">
              <a:off x="3067038" y="169833"/>
              <a:ext cx="720725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fr-FR" sz="1200" b="1">
                  <a:latin typeface="1942 report" pitchFamily="1" charset="0"/>
                </a:rPr>
                <a:t>(50%)</a:t>
              </a:r>
            </a:p>
          </p:txBody>
        </p:sp>
        <p:sp>
          <p:nvSpPr>
            <p:cNvPr id="11282" name="Text Box 7"/>
            <p:cNvSpPr txBox="1">
              <a:spLocks noChangeArrowheads="1"/>
            </p:cNvSpPr>
            <p:nvPr/>
          </p:nvSpPr>
          <p:spPr bwMode="auto">
            <a:xfrm rot="-793698">
              <a:off x="2204817" y="79315"/>
              <a:ext cx="787400" cy="27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latin typeface="1942 report" pitchFamily="1" charset="0"/>
                </a:rPr>
                <a:t>(10%)</a:t>
              </a:r>
            </a:p>
          </p:txBody>
        </p:sp>
        <p:sp>
          <p:nvSpPr>
            <p:cNvPr id="11283" name="Text Box 5"/>
            <p:cNvSpPr txBox="1">
              <a:spLocks noChangeArrowheads="1"/>
            </p:cNvSpPr>
            <p:nvPr/>
          </p:nvSpPr>
          <p:spPr bwMode="auto">
            <a:xfrm rot="-1127525">
              <a:off x="3365038" y="2772668"/>
              <a:ext cx="715963" cy="27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>
                  <a:latin typeface="1942 report" pitchFamily="1" charset="0"/>
                </a:rPr>
                <a:t>(25%)</a:t>
              </a:r>
            </a:p>
          </p:txBody>
        </p:sp>
      </p:grpSp>
      <p:grpSp>
        <p:nvGrpSpPr>
          <p:cNvPr id="23" name="Groupe 10"/>
          <p:cNvGrpSpPr>
            <a:grpSpLocks/>
          </p:cNvGrpSpPr>
          <p:nvPr/>
        </p:nvGrpSpPr>
        <p:grpSpPr bwMode="auto">
          <a:xfrm rot="312361">
            <a:off x="165068" y="-128188"/>
            <a:ext cx="4648200" cy="3849688"/>
            <a:chOff x="3851920" y="142135"/>
            <a:chExt cx="4646810" cy="3850166"/>
          </a:xfrm>
          <a:effectLst>
            <a:outerShdw blurRad="50800" dist="139700" dir="9360000" algn="tr" rotWithShape="0">
              <a:prstClr val="black">
                <a:alpha val="40000"/>
              </a:prstClr>
            </a:outerShdw>
          </a:effectLst>
        </p:grpSpPr>
        <p:pic>
          <p:nvPicPr>
            <p:cNvPr id="24" name="Picture 3" descr="C:\Users\Renaud\jdr\tchulhu\Image\annex_d_notebook1_tape_catalogu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60648"/>
              <a:ext cx="4646810" cy="35404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cene3d>
              <a:camera prst="orthographicFront">
                <a:rot lat="21549264" lon="446177" rev="777236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 rot="20846081">
              <a:off x="3874138" y="693066"/>
              <a:ext cx="1523544" cy="368346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Répertoire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 rot="20846081">
              <a:off x="3918575" y="920107"/>
              <a:ext cx="2215487" cy="3072194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sz="12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: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 rot="20846081">
              <a:off x="6276895" y="142135"/>
              <a:ext cx="2174225" cy="3338928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fr-FR" sz="1200" dirty="0">
                  <a:solidFill>
                    <a:schemeClr val="accent2">
                      <a:lumMod val="75000"/>
                    </a:schemeClr>
                  </a:solidFill>
                  <a:latin typeface="Nothing You Could Do" pitchFamily="2" charset="0"/>
                  <a:ea typeface="Nothing You Could Do" pitchFamily="2" charset="0"/>
                </a:rPr>
                <a:t>:</a:t>
              </a:r>
            </a:p>
          </p:txBody>
        </p:sp>
      </p:grpSp>
      <p:grpSp>
        <p:nvGrpSpPr>
          <p:cNvPr id="11272" name="Groupe 3"/>
          <p:cNvGrpSpPr>
            <a:grpSpLocks/>
          </p:cNvGrpSpPr>
          <p:nvPr/>
        </p:nvGrpSpPr>
        <p:grpSpPr bwMode="auto">
          <a:xfrm>
            <a:off x="-677863" y="4724400"/>
            <a:ext cx="3973513" cy="2614613"/>
            <a:chOff x="-322867" y="2210366"/>
            <a:chExt cx="3973512" cy="2613549"/>
          </a:xfrm>
        </p:grpSpPr>
        <p:pic>
          <p:nvPicPr>
            <p:cNvPr id="11275" name="Picture 127" descr="L:\tchullhu\Image\IPFR24302_A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5994"/>
            <a:stretch>
              <a:fillRect/>
            </a:stretch>
          </p:blipFill>
          <p:spPr bwMode="auto">
            <a:xfrm>
              <a:off x="-322867" y="2210366"/>
              <a:ext cx="3973512" cy="224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224"/>
            <p:cNvSpPr txBox="1">
              <a:spLocks noChangeArrowheads="1"/>
            </p:cNvSpPr>
            <p:nvPr/>
          </p:nvSpPr>
          <p:spPr bwMode="auto">
            <a:xfrm rot="568278">
              <a:off x="586385" y="2741235"/>
              <a:ext cx="2582422" cy="208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200" b="1">
                <a:latin typeface="1942 report" pitchFamily="1" charset="0"/>
              </a:endParaRPr>
            </a:p>
            <a:p>
              <a:pPr eaLnBrk="1" hangingPunct="1"/>
              <a:endParaRPr lang="fr-FR" sz="1200" b="1">
                <a:latin typeface="1942 report" pitchFamily="1" charset="0"/>
              </a:endParaRPr>
            </a:p>
            <a:p>
              <a:pPr eaLnBrk="1" hangingPunct="1"/>
              <a:r>
                <a:rPr lang="fr-FR" sz="1200" b="1">
                  <a:latin typeface="1942 report" pitchFamily="1" charset="0"/>
                </a:rPr>
                <a:t>Désordres</a:t>
              </a:r>
            </a:p>
            <a:p>
              <a:pPr eaLnBrk="1" hangingPunct="1"/>
              <a:r>
                <a:rPr lang="fr-FR" sz="1200" b="1">
                  <a:latin typeface="1942 report" pitchFamily="1" charset="0"/>
                </a:rPr>
                <a:t>psychologiques :</a:t>
              </a:r>
            </a:p>
            <a:p>
              <a:pPr eaLnBrk="1" hangingPunct="1"/>
              <a:r>
                <a:rPr lang="fr-FR" sz="1200">
                  <a:latin typeface="1942 report" pitchFamily="1" charset="0"/>
                </a:rPr>
                <a:t>………………………………………………………………………………………………………………………………………………………………………………………………………………</a:t>
              </a:r>
            </a:p>
          </p:txBody>
        </p:sp>
        <p:sp>
          <p:nvSpPr>
            <p:cNvPr id="11277" name="ZoneTexte 2"/>
            <p:cNvSpPr txBox="1">
              <a:spLocks noChangeArrowheads="1"/>
            </p:cNvSpPr>
            <p:nvPr/>
          </p:nvSpPr>
          <p:spPr bwMode="auto">
            <a:xfrm rot="474371">
              <a:off x="2043986" y="2996768"/>
              <a:ext cx="6991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/>
                <a:t>Note :</a:t>
              </a:r>
            </a:p>
          </p:txBody>
        </p:sp>
        <p:sp>
          <p:nvSpPr>
            <p:cNvPr id="11278" name="ZoneTexte 21"/>
            <p:cNvSpPr txBox="1">
              <a:spLocks noChangeArrowheads="1"/>
            </p:cNvSpPr>
            <p:nvPr/>
          </p:nvSpPr>
          <p:spPr bwMode="auto">
            <a:xfrm rot="474371">
              <a:off x="757577" y="2611406"/>
              <a:ext cx="9147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b="1"/>
                <a:t>Patient :</a:t>
              </a:r>
            </a:p>
          </p:txBody>
        </p:sp>
      </p:grpSp>
      <p:pic>
        <p:nvPicPr>
          <p:cNvPr id="11273" name="Picture 21" descr="M:\Perso\Cthulhu\arkham sanitarium file fold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462213"/>
            <a:ext cx="433387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8" descr="amulet-fron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602760">
            <a:off x="3724275" y="3581400"/>
            <a:ext cx="2555875" cy="2555875"/>
          </a:xfrm>
          <a:prstGeom prst="rect">
            <a:avLst/>
          </a:prstGeom>
          <a:noFill/>
          <a:ln>
            <a:noFill/>
          </a:ln>
          <a:effectLst>
            <a:outerShdw blurRad="50800" dist="38100" dir="3360000" sx="104000" sy="104000" algn="tr" rotWithShape="0">
              <a:prstClr val="black">
                <a:alpha val="5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4587</TotalTime>
  <Words>975</Words>
  <Application>Microsoft Office PowerPoint</Application>
  <PresentationFormat>Affichage à l'écran (4:3)</PresentationFormat>
  <Paragraphs>395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</vt:vector>
  </TitlesOfParts>
  <Company>RISYS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millot</dc:creator>
  <cp:lastModifiedBy>Jérôme Darmont</cp:lastModifiedBy>
  <cp:revision>164</cp:revision>
  <cp:lastPrinted>2011-12-02T14:25:33Z</cp:lastPrinted>
  <dcterms:created xsi:type="dcterms:W3CDTF">2010-07-29T08:49:19Z</dcterms:created>
  <dcterms:modified xsi:type="dcterms:W3CDTF">2012-04-30T17:46:29Z</dcterms:modified>
</cp:coreProperties>
</file>